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media/image4.jpeg" ContentType="image/jpeg"/>
  <Override PartName="/ppt/notesSlides/notesSlide4.xml" ContentType="application/vnd.openxmlformats-officedocument.presentationml.notesSlide+xml"/>
  <Override PartName="/ppt/media/image5.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6.jpeg" ContentType="image/jpeg"/>
  <Override PartName="/ppt/media/image7.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8.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9.jpeg" ContentType="image/jpeg"/>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7" name="Shape 187"/>
          <p:cNvSpPr/>
          <p:nvPr>
            <p:ph type="sldImg"/>
          </p:nvPr>
        </p:nvSpPr>
        <p:spPr>
          <a:xfrm>
            <a:off x="1143000" y="685800"/>
            <a:ext cx="4572000" cy="3429000"/>
          </a:xfrm>
          <a:prstGeom prst="rect">
            <a:avLst/>
          </a:prstGeom>
        </p:spPr>
        <p:txBody>
          <a:bodyPr/>
          <a:lstStyle/>
          <a:p>
            <a:pPr/>
          </a:p>
        </p:txBody>
      </p:sp>
      <p:sp>
        <p:nvSpPr>
          <p:cNvPr id="188" name="Shape 1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From Ione Taylor after Kyle’s Installation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r>
              <a:t>What does it mean for us, for you, to be in conversation with the Quaker tradition?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This brings us to an easily recycled question. </a:t>
            </a:r>
          </a:p>
          <a:p>
            <a:pPr/>
            <a:r>
              <a:t>But if you keep asking the same question and you cannot get a satisfactory answer than maybe we’re asking the wrong question.</a:t>
            </a:r>
          </a:p>
          <a:p>
            <a:pPr/>
          </a:p>
          <a:p>
            <a:pPr/>
            <a:r>
              <a:t>How does it usually go: we count quaker bodies; we say we are not because of some mistake that was made or because a decision was made that some disagree with; we debate “values”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This brings us to an easily recycled question. </a:t>
            </a:r>
          </a:p>
          <a:p>
            <a:pPr/>
            <a:r>
              <a:t>But if you keep asking the same question and you cannot get a satisfactory answer than maybe we’re asking the wrong question.</a:t>
            </a:r>
          </a:p>
          <a:p>
            <a:pPr/>
          </a:p>
          <a:p>
            <a:pPr/>
            <a:r>
              <a:t>How does it usually go: we count quaker bodies; we say we are not because of some mistake that was made or because a decision was made that some disagree with; we debate “values”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What does it mean for us, for you, to be in conversation with the Quaker tradition?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a:p>
        </p:txBody>
      </p:sp>
      <p:sp>
        <p:nvSpPr>
          <p:cNvPr id="283" name="Shape 283"/>
          <p:cNvSpPr/>
          <p:nvPr>
            <p:ph type="body" sz="quarter" idx="1"/>
          </p:nvPr>
        </p:nvSpPr>
        <p:spPr>
          <a:prstGeom prst="rect">
            <a:avLst/>
          </a:prstGeom>
        </p:spPr>
        <p:txBody>
          <a:bodyPr/>
          <a:lstStyle/>
          <a:p>
            <a:pPr/>
            <a:r>
              <a:t>What does it mean for us, for you, to be in conversation with the Quaker tradition?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Tradition is a whole (eco)system. You don’t have a tradition without all the pieces working together.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What does it mean for us, for you, to be in conversation with the Quaker tradition?</a:t>
            </a:r>
          </a:p>
          <a:p>
            <a:pPr/>
            <a:r>
              <a:t>Personal work?</a:t>
            </a:r>
          </a:p>
          <a:p>
            <a:pPr/>
            <a:r>
              <a:t>Learning? A theory or a method and applying. </a:t>
            </a:r>
          </a:p>
          <a:p>
            <a:pPr/>
            <a:r>
              <a:t>Is it good enough to be interested in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This brings us to an easily recycled question. </a:t>
            </a:r>
          </a:p>
          <a:p>
            <a:pPr/>
            <a:r>
              <a:t>But if you keep asking the same question and you cannot get a satisfactory answer than maybe we’re asking the wrong question.</a:t>
            </a:r>
          </a:p>
          <a:p>
            <a:pPr/>
          </a:p>
          <a:p>
            <a:pPr/>
            <a:r>
              <a:t>How does it usually go: we count quaker bodies; we say we are not because of some mistake that was made or because a decision was made that some disagree with; we debate “values”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This brings us to an easily recycled question. </a:t>
            </a:r>
          </a:p>
          <a:p>
            <a:pPr/>
            <a:r>
              <a:t>But if you keep asking the same question and you cannot get a satisfactory answer than maybe we’re asking the wrong question.</a:t>
            </a:r>
          </a:p>
          <a:p>
            <a:pPr/>
          </a:p>
          <a:p>
            <a:pPr/>
            <a:r>
              <a:t>How does it usually go: we count quaker bodies; we say we are not because of some mistake that was made or because a decision was made that some disagree with; we debate “values”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Where do we find ourselves in this relationship/stream of the Quaker tradition and the college? Where we have been and where we are going in terms of the Quaker tradition? Ways of thinking about this connection?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What would be some of the pieces of wisdom that you can think of?</a:t>
            </a:r>
          </a:p>
          <a:p>
            <a:pPr/>
            <a:r>
              <a:t>A narrative that provides inspiration and guidance</a:t>
            </a:r>
          </a:p>
          <a:p>
            <a:pPr/>
            <a:r>
              <a:t>What did I miss?</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Small groups - 4-5 people:</a:t>
            </a:r>
          </a:p>
          <a:p>
            <a:pPr/>
            <a:r>
              <a:t>What does it mean for us, for you, to be in conversation with the Quaker tradition?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What does it mean for us, for you, to be in conversation with the Quaker tradition?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69"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70"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171" name="617931575_1991x1322.jpeg"/>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172" name="Slide Title"/>
          <p:cNvSpPr txBox="1"/>
          <p:nvPr>
            <p:ph type="title" hasCustomPrompt="1"/>
          </p:nvPr>
        </p:nvSpPr>
        <p:spPr>
          <a:xfrm>
            <a:off x="1206500" y="952500"/>
            <a:ext cx="9779000" cy="1435100"/>
          </a:xfrm>
          <a:prstGeom prst="rect">
            <a:avLst/>
          </a:prstGeom>
        </p:spPr>
        <p:txBody>
          <a:bodyPr/>
          <a:lstStyle>
            <a:lvl1pPr>
              <a:defRPr>
                <a:solidFill>
                  <a:schemeClr val="accent1">
                    <a:hueOff val="114395"/>
                    <a:lumOff val="-24975"/>
                  </a:schemeClr>
                </a:solidFill>
              </a:defRPr>
            </a:lvl1pPr>
          </a:lstStyle>
          <a:p>
            <a:pPr/>
            <a:r>
              <a:t>Slide Title</a:t>
            </a:r>
          </a:p>
        </p:txBody>
      </p:sp>
      <p:sp>
        <p:nvSpPr>
          <p:cNvPr id="1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80" name="Rounded Rectangle"/>
          <p:cNvSpPr/>
          <p:nvPr/>
        </p:nvSpPr>
        <p:spPr>
          <a:xfrm>
            <a:off x="507354" y="714705"/>
            <a:ext cx="1812470" cy="645480"/>
          </a:xfrm>
          <a:prstGeom prst="roundRect">
            <a:avLst>
              <a:gd name="adj" fmla="val 50000"/>
            </a:avLst>
          </a:prstGeom>
          <a:solidFill>
            <a:srgbClr val="000000"/>
          </a:solidFill>
          <a:ln w="12700">
            <a:miter lim="400000"/>
          </a:ln>
        </p:spPr>
        <p:txBody>
          <a:bodyPr lIns="45719" rIns="45719" anchor="ctr"/>
          <a:lstStyle/>
          <a:p>
            <a:pPr algn="ctr" defTabSz="1828433">
              <a:lnSpc>
                <a:spcPct val="100000"/>
              </a:lnSpc>
              <a:spcBef>
                <a:spcPts val="0"/>
              </a:spcBef>
              <a:defRPr sz="3600">
                <a:solidFill>
                  <a:srgbClr val="FFFFFF"/>
                </a:solidFill>
                <a:latin typeface="Lato Light"/>
                <a:ea typeface="Lato Light"/>
                <a:cs typeface="Lato Light"/>
                <a:sym typeface="Lato Light"/>
              </a:defRPr>
            </a:pPr>
          </a:p>
        </p:txBody>
      </p:sp>
      <p:sp>
        <p:nvSpPr>
          <p:cNvPr id="181" name="Slide Number"/>
          <p:cNvSpPr txBox="1"/>
          <p:nvPr>
            <p:ph type="sldNum" sz="quarter" idx="2"/>
          </p:nvPr>
        </p:nvSpPr>
        <p:spPr>
          <a:xfrm>
            <a:off x="1011231" y="690389"/>
            <a:ext cx="725897" cy="741645"/>
          </a:xfrm>
          <a:prstGeom prst="rect">
            <a:avLst/>
          </a:prstGeom>
        </p:spPr>
        <p:txBody>
          <a:bodyPr lIns="91421" tIns="91421" rIns="91421" bIns="91421" anchor="t"/>
          <a:lstStyle>
            <a:lvl1pPr algn="l" defTabSz="1828433">
              <a:defRPr sz="3600">
                <a:solidFill>
                  <a:srgbClr val="7F7F7F"/>
                </a:solidFill>
                <a:latin typeface="Lato Light"/>
                <a:ea typeface="Lato Light"/>
                <a:cs typeface="Lato Light"/>
                <a:sym typeface="Lato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eg"/><Relationship Id="rId4" Type="http://schemas.openxmlformats.org/officeDocument/2006/relationships/image" Target="../media/image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eg"/><Relationship Id="rId4"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eg"/><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10/28/2023 @ Guilford College                                Wess Daniels, David and Nancy Haines, Ione Taylo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625851"/>
                </a:solidFill>
              </a:defRPr>
            </a:lvl1pPr>
          </a:lstStyle>
          <a:p>
            <a:pPr/>
            <a:r>
              <a:t>10/28/2023 @ Guilford College                                Wess Daniels, David and Nancy Haines, Ione Taylor</a:t>
            </a:r>
          </a:p>
        </p:txBody>
      </p:sp>
      <p:pic>
        <p:nvPicPr>
          <p:cNvPr id="191" name="pasted-movie.png" descr="pasted-movie.png"/>
          <p:cNvPicPr>
            <a:picLocks noChangeAspect="1"/>
          </p:cNvPicPr>
          <p:nvPr/>
        </p:nvPicPr>
        <p:blipFill>
          <a:blip r:embed="rId2">
            <a:alphaModFix amt="19868"/>
            <a:extLst/>
          </a:blip>
          <a:stretch>
            <a:fillRect/>
          </a:stretch>
        </p:blipFill>
        <p:spPr>
          <a:xfrm>
            <a:off x="17084129" y="6275894"/>
            <a:ext cx="7150101" cy="7378701"/>
          </a:xfrm>
          <a:prstGeom prst="rect">
            <a:avLst/>
          </a:prstGeom>
          <a:ln w="12700">
            <a:miter lim="400000"/>
          </a:ln>
        </p:spPr>
      </p:pic>
      <p:sp>
        <p:nvSpPr>
          <p:cNvPr id="192" name="Strategic Queries Session: What does it mean to be a Quaker-founded institution?"/>
          <p:cNvSpPr txBox="1"/>
          <p:nvPr>
            <p:ph type="ctrTitle"/>
          </p:nvPr>
        </p:nvSpPr>
        <p:spPr>
          <a:xfrm>
            <a:off x="1206498" y="3353076"/>
            <a:ext cx="21971004" cy="4648201"/>
          </a:xfrm>
          <a:prstGeom prst="rect">
            <a:avLst/>
          </a:prstGeom>
        </p:spPr>
        <p:txBody>
          <a:bodyPr/>
          <a:lstStyle>
            <a:lvl1pPr defTabSz="2365188">
              <a:defRPr spc="-225" sz="11252">
                <a:solidFill>
                  <a:srgbClr val="881910"/>
                </a:solidFill>
              </a:defRPr>
            </a:lvl1pPr>
          </a:lstStyle>
          <a:p>
            <a:pPr/>
            <a:r>
              <a:t>Strategic Queries Session: What does it mean to be a Quaker-founded institution?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10001"/>
        </a:solidFill>
      </p:bgPr>
    </p:bg>
    <p:spTree>
      <p:nvGrpSpPr>
        <p:cNvPr id="1" name=""/>
        <p:cNvGrpSpPr/>
        <p:nvPr/>
      </p:nvGrpSpPr>
      <p:grpSpPr>
        <a:xfrm>
          <a:off x="0" y="0"/>
          <a:ext cx="0" cy="0"/>
          <a:chOff x="0" y="0"/>
          <a:chExt cx="0" cy="0"/>
        </a:xfrm>
      </p:grpSpPr>
      <p:pic>
        <p:nvPicPr>
          <p:cNvPr id="245" name="'Dumbbells Unsplash.jpg" descr="'Dumbbells Unsplash.jpg"/>
          <p:cNvPicPr>
            <a:picLocks noChangeAspect="1"/>
          </p:cNvPicPr>
          <p:nvPr/>
        </p:nvPicPr>
        <p:blipFill>
          <a:blip r:embed="rId3">
            <a:extLst/>
          </a:blip>
          <a:srcRect l="0" t="10579" r="0" b="11100"/>
          <a:stretch>
            <a:fillRect/>
          </a:stretch>
        </p:blipFill>
        <p:spPr>
          <a:xfrm>
            <a:off x="-37969" y="-47036"/>
            <a:ext cx="9940168" cy="13810072"/>
          </a:xfrm>
          <a:prstGeom prst="rect">
            <a:avLst/>
          </a:prstGeom>
          <a:ln w="12700">
            <a:miter lim="400000"/>
          </a:ln>
        </p:spPr>
      </p:pic>
      <p:pic>
        <p:nvPicPr>
          <p:cNvPr id="246" name="vd-photography dumbbells.jpg" descr="vd-photography dumbbells.jpg"/>
          <p:cNvPicPr>
            <a:picLocks noChangeAspect="1"/>
          </p:cNvPicPr>
          <p:nvPr/>
        </p:nvPicPr>
        <p:blipFill>
          <a:blip r:embed="rId4">
            <a:extLst/>
          </a:blip>
          <a:srcRect l="28430" t="0" r="6606" b="0"/>
          <a:stretch>
            <a:fillRect/>
          </a:stretch>
        </p:blipFill>
        <p:spPr>
          <a:xfrm>
            <a:off x="-39362" y="-94060"/>
            <a:ext cx="13457047" cy="13810061"/>
          </a:xfrm>
          <a:prstGeom prst="rect">
            <a:avLst/>
          </a:prstGeom>
          <a:ln w="12700">
            <a:miter lim="400000"/>
          </a:ln>
        </p:spPr>
      </p:pic>
      <p:sp>
        <p:nvSpPr>
          <p:cNvPr id="247" name="Invitation into Discussion: How do we build on and strengthen what we have (when it comes to the Quaker ethos of the college)?"/>
          <p:cNvSpPr txBox="1"/>
          <p:nvPr>
            <p:ph type="ctrTitle"/>
          </p:nvPr>
        </p:nvSpPr>
        <p:spPr>
          <a:xfrm>
            <a:off x="13752312" y="2068114"/>
            <a:ext cx="10147602" cy="8729368"/>
          </a:xfrm>
          <a:prstGeom prst="rect">
            <a:avLst/>
          </a:prstGeom>
        </p:spPr>
        <p:txBody>
          <a:bodyPr/>
          <a:lstStyle/>
          <a:p>
            <a:pPr defTabSz="1877520">
              <a:defRPr b="0" spc="-178" sz="8932">
                <a:solidFill>
                  <a:srgbClr val="881910"/>
                </a:solidFill>
              </a:defRPr>
            </a:pPr>
            <a:r>
              <a:rPr b="1"/>
              <a:t>Invitation into Discussion:</a:t>
            </a:r>
            <a:r>
              <a:t> How do we build on and strengthen what we have </a:t>
            </a:r>
            <a:r>
              <a:rPr>
                <a:solidFill>
                  <a:srgbClr val="B2A59F"/>
                </a:solidFill>
              </a:rPr>
              <a:t>(when it comes to the Quaker ethos of the college)?</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oday’s Process"/>
          <p:cNvSpPr txBox="1"/>
          <p:nvPr>
            <p:ph type="ctrTitle"/>
          </p:nvPr>
        </p:nvSpPr>
        <p:spPr>
          <a:xfrm>
            <a:off x="1206498" y="734307"/>
            <a:ext cx="21971004" cy="1884941"/>
          </a:xfrm>
          <a:prstGeom prst="rect">
            <a:avLst/>
          </a:prstGeom>
        </p:spPr>
        <p:txBody>
          <a:bodyPr/>
          <a:lstStyle>
            <a:lvl1pPr>
              <a:defRPr>
                <a:solidFill>
                  <a:srgbClr val="881910"/>
                </a:solidFill>
              </a:defRPr>
            </a:lvl1pPr>
          </a:lstStyle>
          <a:p>
            <a:pPr/>
            <a:r>
              <a:t>Today’s Process</a:t>
            </a:r>
          </a:p>
        </p:txBody>
      </p:sp>
      <p:sp>
        <p:nvSpPr>
          <p:cNvPr id="252" name="30 Mins - Queries at Small Group Tables…"/>
          <p:cNvSpPr txBox="1"/>
          <p:nvPr/>
        </p:nvSpPr>
        <p:spPr>
          <a:xfrm>
            <a:off x="1349758" y="4201229"/>
            <a:ext cx="14076599" cy="63605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9600" indent="-609600">
              <a:buSzPct val="123000"/>
              <a:buChar char="•"/>
              <a:defRPr>
                <a:solidFill>
                  <a:srgbClr val="625851"/>
                </a:solidFill>
              </a:defRPr>
            </a:pPr>
            <a:r>
              <a:t>30 Mins - Queries at Small Group Tables</a:t>
            </a:r>
          </a:p>
          <a:p>
            <a:pPr marL="609600" indent="-609600">
              <a:buSzPct val="123000"/>
              <a:buChar char="•"/>
              <a:defRPr>
                <a:solidFill>
                  <a:srgbClr val="625851"/>
                </a:solidFill>
              </a:defRPr>
            </a:pPr>
            <a:r>
              <a:t>25-30 Mins - Reporting back from small groups </a:t>
            </a:r>
          </a:p>
          <a:p>
            <a:pPr marL="609600" indent="-609600">
              <a:buSzPct val="123000"/>
              <a:buChar char="•"/>
              <a:defRPr>
                <a:solidFill>
                  <a:srgbClr val="625851"/>
                </a:solidFill>
              </a:defRPr>
            </a:pPr>
            <a:r>
              <a:t>30 Mins - Reflective listeners: What are you hearing and not hearing?</a:t>
            </a:r>
          </a:p>
          <a:p>
            <a:pPr marL="609600" indent="-609600">
              <a:buSzPct val="123000"/>
              <a:buChar char="•"/>
              <a:defRPr>
                <a:solidFill>
                  <a:srgbClr val="625851"/>
                </a:solidFill>
              </a:defRPr>
            </a:pPr>
            <a:r>
              <a:t>Closing question</a:t>
            </a:r>
          </a:p>
          <a:p>
            <a:pPr marL="609600" indent="-609600">
              <a:buSzPct val="123000"/>
              <a:buChar char="•"/>
              <a:defRPr>
                <a:solidFill>
                  <a:srgbClr val="625851"/>
                </a:solidFill>
              </a:defRPr>
            </a:pPr>
            <a:r>
              <a:t>Next Steps</a:t>
            </a:r>
          </a:p>
        </p:txBody>
      </p:sp>
      <p:pic>
        <p:nvPicPr>
          <p:cNvPr id="253" name="Dialog Icon.png" descr="Dialog Icon.png"/>
          <p:cNvPicPr>
            <a:picLocks noChangeAspect="1"/>
          </p:cNvPicPr>
          <p:nvPr/>
        </p:nvPicPr>
        <p:blipFill>
          <a:blip r:embed="rId3">
            <a:extLst/>
          </a:blip>
          <a:srcRect l="9342" t="1958" r="0" b="15301"/>
          <a:stretch>
            <a:fillRect/>
          </a:stretch>
        </p:blipFill>
        <p:spPr>
          <a:xfrm>
            <a:off x="15564023" y="3172628"/>
            <a:ext cx="9222979" cy="841752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DEDEDE"/>
        </a:solidFill>
      </p:bgPr>
    </p:bg>
    <p:spTree>
      <p:nvGrpSpPr>
        <p:cNvPr id="1" name=""/>
        <p:cNvGrpSpPr/>
        <p:nvPr/>
      </p:nvGrpSpPr>
      <p:grpSpPr>
        <a:xfrm>
          <a:off x="0" y="0"/>
          <a:ext cx="0" cy="0"/>
          <a:chOff x="0" y="0"/>
          <a:chExt cx="0" cy="0"/>
        </a:xfrm>
      </p:grpSpPr>
      <p:sp>
        <p:nvSpPr>
          <p:cNvPr id="257" name="Small Group Questions"/>
          <p:cNvSpPr txBox="1"/>
          <p:nvPr>
            <p:ph type="ctrTitle"/>
          </p:nvPr>
        </p:nvSpPr>
        <p:spPr>
          <a:xfrm>
            <a:off x="9488386" y="607307"/>
            <a:ext cx="14171716" cy="1902998"/>
          </a:xfrm>
          <a:prstGeom prst="rect">
            <a:avLst/>
          </a:prstGeom>
        </p:spPr>
        <p:txBody>
          <a:bodyPr/>
          <a:lstStyle>
            <a:lvl1pPr defTabSz="2194505">
              <a:defRPr spc="-208" sz="10439">
                <a:solidFill>
                  <a:srgbClr val="881910"/>
                </a:solidFill>
              </a:defRPr>
            </a:lvl1pPr>
          </a:lstStyle>
          <a:p>
            <a:pPr/>
            <a:r>
              <a:t>Small Group Questions</a:t>
            </a:r>
          </a:p>
        </p:txBody>
      </p:sp>
      <p:sp>
        <p:nvSpPr>
          <p:cNvPr id="258" name="30 Mins - Queries at Small Group Tables…"/>
          <p:cNvSpPr txBox="1"/>
          <p:nvPr/>
        </p:nvSpPr>
        <p:spPr>
          <a:xfrm>
            <a:off x="9793824" y="4094245"/>
            <a:ext cx="14171716" cy="7830841"/>
          </a:xfrm>
          <a:prstGeom prst="rect">
            <a:avLst/>
          </a:prstGeom>
          <a:ln w="1524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solidFill>
                  <a:srgbClr val="625851"/>
                </a:solidFill>
              </a:defRPr>
            </a:pPr>
            <a:r>
              <a:t>30 Mins - Queries at Small Group Tables</a:t>
            </a:r>
          </a:p>
          <a:p>
            <a:pPr marL="609600" indent="-609600">
              <a:buSzPct val="123000"/>
              <a:buChar char="•"/>
              <a:defRPr>
                <a:solidFill>
                  <a:srgbClr val="625851"/>
                </a:solidFill>
              </a:defRPr>
            </a:pPr>
            <a:r>
              <a:t>What are my gifts/what do I bring to the college?</a:t>
            </a:r>
          </a:p>
          <a:p>
            <a:pPr marL="609600" indent="-609600">
              <a:buSzPct val="123000"/>
              <a:buChar char="•"/>
              <a:defRPr>
                <a:solidFill>
                  <a:srgbClr val="625851"/>
                </a:solidFill>
              </a:defRPr>
            </a:pPr>
            <a:r>
              <a:t>What support or need do I have in order to thrive here?</a:t>
            </a:r>
          </a:p>
          <a:p>
            <a:pPr marL="609600" indent="-609600">
              <a:buSzPct val="123000"/>
              <a:buChar char="•"/>
              <a:defRPr>
                <a:solidFill>
                  <a:srgbClr val="625851"/>
                </a:solidFill>
              </a:defRPr>
            </a:pPr>
            <a:r>
              <a:t>What have I received from this community thus far?</a:t>
            </a:r>
          </a:p>
          <a:p>
            <a:pPr marL="609600" indent="-609600">
              <a:buSzPct val="123000"/>
              <a:buChar char="•"/>
              <a:defRPr>
                <a:solidFill>
                  <a:srgbClr val="625851"/>
                </a:solidFill>
              </a:defRPr>
            </a:pPr>
            <a:r>
              <a:t>What does the Quaker tradition have to do with this?</a:t>
            </a:r>
          </a:p>
        </p:txBody>
      </p:sp>
      <p:pic>
        <p:nvPicPr>
          <p:cNvPr id="259" name="ilkka-karkkainen-unsplash.jpg" descr="ilkka-karkkainen-unsplash.jpg"/>
          <p:cNvPicPr>
            <a:picLocks noChangeAspect="1"/>
          </p:cNvPicPr>
          <p:nvPr/>
        </p:nvPicPr>
        <p:blipFill>
          <a:blip r:embed="rId3">
            <a:alphaModFix amt="56742"/>
            <a:extLst/>
          </a:blip>
          <a:srcRect l="18142" t="23" r="8" b="21149"/>
          <a:stretch>
            <a:fillRect/>
          </a:stretch>
        </p:blipFill>
        <p:spPr>
          <a:xfrm>
            <a:off x="658611" y="-1582417"/>
            <a:ext cx="10367537" cy="13312840"/>
          </a:xfrm>
          <a:custGeom>
            <a:avLst/>
            <a:gdLst/>
            <a:ahLst/>
            <a:cxnLst>
              <a:cxn ang="0">
                <a:pos x="wd2" y="hd2"/>
              </a:cxn>
              <a:cxn ang="5400000">
                <a:pos x="wd2" y="hd2"/>
              </a:cxn>
              <a:cxn ang="10800000">
                <a:pos x="wd2" y="hd2"/>
              </a:cxn>
              <a:cxn ang="16200000">
                <a:pos x="wd2" y="hd2"/>
              </a:cxn>
            </a:cxnLst>
            <a:rect l="0" t="0" r="r" b="b"/>
            <a:pathLst>
              <a:path w="21537" h="21599" fill="norm" stroke="1" extrusionOk="0">
                <a:moveTo>
                  <a:pt x="20231" y="0"/>
                </a:moveTo>
                <a:cubicBezTo>
                  <a:pt x="20208" y="-1"/>
                  <a:pt x="20182" y="2"/>
                  <a:pt x="20159" y="9"/>
                </a:cubicBezTo>
                <a:cubicBezTo>
                  <a:pt x="20107" y="26"/>
                  <a:pt x="20123" y="38"/>
                  <a:pt x="20198" y="40"/>
                </a:cubicBezTo>
                <a:cubicBezTo>
                  <a:pt x="20267" y="43"/>
                  <a:pt x="20305" y="30"/>
                  <a:pt x="20283" y="13"/>
                </a:cubicBezTo>
                <a:cubicBezTo>
                  <a:pt x="20273" y="5"/>
                  <a:pt x="20253" y="0"/>
                  <a:pt x="20231" y="0"/>
                </a:cubicBezTo>
                <a:close/>
                <a:moveTo>
                  <a:pt x="20627" y="0"/>
                </a:moveTo>
                <a:cubicBezTo>
                  <a:pt x="20598" y="0"/>
                  <a:pt x="20568" y="4"/>
                  <a:pt x="20546" y="11"/>
                </a:cubicBezTo>
                <a:cubicBezTo>
                  <a:pt x="20501" y="25"/>
                  <a:pt x="20538" y="36"/>
                  <a:pt x="20627" y="36"/>
                </a:cubicBezTo>
                <a:cubicBezTo>
                  <a:pt x="20717" y="36"/>
                  <a:pt x="20754" y="25"/>
                  <a:pt x="20709" y="11"/>
                </a:cubicBezTo>
                <a:cubicBezTo>
                  <a:pt x="20686" y="4"/>
                  <a:pt x="20657" y="0"/>
                  <a:pt x="20627" y="0"/>
                </a:cubicBezTo>
                <a:close/>
                <a:moveTo>
                  <a:pt x="20348" y="118"/>
                </a:moveTo>
                <a:cubicBezTo>
                  <a:pt x="20321" y="119"/>
                  <a:pt x="20294" y="139"/>
                  <a:pt x="20279" y="169"/>
                </a:cubicBezTo>
                <a:cubicBezTo>
                  <a:pt x="20255" y="218"/>
                  <a:pt x="20274" y="233"/>
                  <a:pt x="20337" y="214"/>
                </a:cubicBezTo>
                <a:cubicBezTo>
                  <a:pt x="20446" y="181"/>
                  <a:pt x="20454" y="162"/>
                  <a:pt x="20373" y="123"/>
                </a:cubicBezTo>
                <a:cubicBezTo>
                  <a:pt x="20365" y="119"/>
                  <a:pt x="20357" y="118"/>
                  <a:pt x="20348" y="118"/>
                </a:cubicBezTo>
                <a:close/>
                <a:moveTo>
                  <a:pt x="20982" y="223"/>
                </a:moveTo>
                <a:cubicBezTo>
                  <a:pt x="20964" y="226"/>
                  <a:pt x="20953" y="235"/>
                  <a:pt x="20953" y="249"/>
                </a:cubicBezTo>
                <a:cubicBezTo>
                  <a:pt x="20953" y="276"/>
                  <a:pt x="20996" y="299"/>
                  <a:pt x="21050" y="299"/>
                </a:cubicBezTo>
                <a:cubicBezTo>
                  <a:pt x="21104" y="299"/>
                  <a:pt x="21148" y="290"/>
                  <a:pt x="21148" y="279"/>
                </a:cubicBezTo>
                <a:cubicBezTo>
                  <a:pt x="21148" y="268"/>
                  <a:pt x="21104" y="245"/>
                  <a:pt x="21050" y="229"/>
                </a:cubicBezTo>
                <a:cubicBezTo>
                  <a:pt x="21023" y="221"/>
                  <a:pt x="20999" y="219"/>
                  <a:pt x="20982" y="223"/>
                </a:cubicBezTo>
                <a:close/>
                <a:moveTo>
                  <a:pt x="20924" y="349"/>
                </a:moveTo>
                <a:cubicBezTo>
                  <a:pt x="20908" y="349"/>
                  <a:pt x="20877" y="372"/>
                  <a:pt x="20855" y="400"/>
                </a:cubicBezTo>
                <a:cubicBezTo>
                  <a:pt x="20833" y="428"/>
                  <a:pt x="20846" y="450"/>
                  <a:pt x="20884" y="450"/>
                </a:cubicBezTo>
                <a:cubicBezTo>
                  <a:pt x="20922" y="450"/>
                  <a:pt x="20953" y="428"/>
                  <a:pt x="20953" y="400"/>
                </a:cubicBezTo>
                <a:cubicBezTo>
                  <a:pt x="20953" y="372"/>
                  <a:pt x="20940" y="349"/>
                  <a:pt x="20924" y="349"/>
                </a:cubicBezTo>
                <a:close/>
                <a:moveTo>
                  <a:pt x="21451" y="883"/>
                </a:moveTo>
                <a:cubicBezTo>
                  <a:pt x="21434" y="884"/>
                  <a:pt x="21412" y="904"/>
                  <a:pt x="21374" y="944"/>
                </a:cubicBezTo>
                <a:cubicBezTo>
                  <a:pt x="21311" y="1012"/>
                  <a:pt x="21308" y="1044"/>
                  <a:pt x="21365" y="1072"/>
                </a:cubicBezTo>
                <a:cubicBezTo>
                  <a:pt x="21529" y="1154"/>
                  <a:pt x="21580" y="1102"/>
                  <a:pt x="21499" y="937"/>
                </a:cubicBezTo>
                <a:cubicBezTo>
                  <a:pt x="21481" y="900"/>
                  <a:pt x="21468" y="881"/>
                  <a:pt x="21451" y="883"/>
                </a:cubicBezTo>
                <a:close/>
                <a:moveTo>
                  <a:pt x="5484" y="3654"/>
                </a:moveTo>
                <a:lnTo>
                  <a:pt x="5679" y="3748"/>
                </a:lnTo>
                <a:cubicBezTo>
                  <a:pt x="5787" y="3800"/>
                  <a:pt x="5931" y="3891"/>
                  <a:pt x="5999" y="3951"/>
                </a:cubicBezTo>
                <a:cubicBezTo>
                  <a:pt x="6163" y="4095"/>
                  <a:pt x="6199" y="4057"/>
                  <a:pt x="6100" y="3843"/>
                </a:cubicBezTo>
                <a:cubicBezTo>
                  <a:pt x="6027" y="3686"/>
                  <a:pt x="5993" y="3669"/>
                  <a:pt x="5752" y="3662"/>
                </a:cubicBezTo>
                <a:lnTo>
                  <a:pt x="5484" y="3654"/>
                </a:lnTo>
                <a:close/>
                <a:moveTo>
                  <a:pt x="4226" y="4264"/>
                </a:moveTo>
                <a:cubicBezTo>
                  <a:pt x="4188" y="4265"/>
                  <a:pt x="4198" y="4335"/>
                  <a:pt x="4266" y="4459"/>
                </a:cubicBezTo>
                <a:cubicBezTo>
                  <a:pt x="4354" y="4620"/>
                  <a:pt x="4407" y="4656"/>
                  <a:pt x="4560" y="4660"/>
                </a:cubicBezTo>
                <a:cubicBezTo>
                  <a:pt x="4664" y="4662"/>
                  <a:pt x="4765" y="4677"/>
                  <a:pt x="4785" y="4693"/>
                </a:cubicBezTo>
                <a:cubicBezTo>
                  <a:pt x="4806" y="4708"/>
                  <a:pt x="4836" y="4710"/>
                  <a:pt x="4854" y="4696"/>
                </a:cubicBezTo>
                <a:cubicBezTo>
                  <a:pt x="4892" y="4667"/>
                  <a:pt x="4557" y="4416"/>
                  <a:pt x="4480" y="4416"/>
                </a:cubicBezTo>
                <a:cubicBezTo>
                  <a:pt x="4450" y="4416"/>
                  <a:pt x="4389" y="4382"/>
                  <a:pt x="4344" y="4340"/>
                </a:cubicBezTo>
                <a:cubicBezTo>
                  <a:pt x="4289" y="4288"/>
                  <a:pt x="4249" y="4264"/>
                  <a:pt x="4226" y="4264"/>
                </a:cubicBezTo>
                <a:close/>
                <a:moveTo>
                  <a:pt x="9688" y="4472"/>
                </a:moveTo>
                <a:lnTo>
                  <a:pt x="9963" y="4693"/>
                </a:lnTo>
                <a:cubicBezTo>
                  <a:pt x="10234" y="4911"/>
                  <a:pt x="10363" y="4900"/>
                  <a:pt x="10207" y="4672"/>
                </a:cubicBezTo>
                <a:cubicBezTo>
                  <a:pt x="10167" y="4614"/>
                  <a:pt x="10149" y="4549"/>
                  <a:pt x="10166" y="4527"/>
                </a:cubicBezTo>
                <a:cubicBezTo>
                  <a:pt x="10183" y="4506"/>
                  <a:pt x="10082" y="4484"/>
                  <a:pt x="9942" y="4480"/>
                </a:cubicBezTo>
                <a:lnTo>
                  <a:pt x="9688" y="4472"/>
                </a:lnTo>
                <a:close/>
                <a:moveTo>
                  <a:pt x="11468" y="4570"/>
                </a:moveTo>
                <a:cubicBezTo>
                  <a:pt x="11416" y="4569"/>
                  <a:pt x="11375" y="4585"/>
                  <a:pt x="11389" y="4616"/>
                </a:cubicBezTo>
                <a:cubicBezTo>
                  <a:pt x="11401" y="4642"/>
                  <a:pt x="11499" y="4745"/>
                  <a:pt x="11606" y="4844"/>
                </a:cubicBezTo>
                <a:cubicBezTo>
                  <a:pt x="11713" y="4944"/>
                  <a:pt x="11823" y="5026"/>
                  <a:pt x="11850" y="5026"/>
                </a:cubicBezTo>
                <a:cubicBezTo>
                  <a:pt x="11926" y="5026"/>
                  <a:pt x="11909" y="4884"/>
                  <a:pt x="11829" y="4845"/>
                </a:cubicBezTo>
                <a:cubicBezTo>
                  <a:pt x="11790" y="4826"/>
                  <a:pt x="11773" y="4766"/>
                  <a:pt x="11792" y="4711"/>
                </a:cubicBezTo>
                <a:cubicBezTo>
                  <a:pt x="11815" y="4640"/>
                  <a:pt x="11798" y="4619"/>
                  <a:pt x="11734" y="4638"/>
                </a:cubicBezTo>
                <a:cubicBezTo>
                  <a:pt x="11684" y="4653"/>
                  <a:pt x="11626" y="4644"/>
                  <a:pt x="11604" y="4617"/>
                </a:cubicBezTo>
                <a:cubicBezTo>
                  <a:pt x="11580" y="4586"/>
                  <a:pt x="11519" y="4570"/>
                  <a:pt x="11468" y="4570"/>
                </a:cubicBezTo>
                <a:close/>
                <a:moveTo>
                  <a:pt x="3224" y="4680"/>
                </a:moveTo>
                <a:cubicBezTo>
                  <a:pt x="3188" y="4682"/>
                  <a:pt x="3170" y="4686"/>
                  <a:pt x="3179" y="4693"/>
                </a:cubicBezTo>
                <a:cubicBezTo>
                  <a:pt x="3195" y="4706"/>
                  <a:pt x="3325" y="4784"/>
                  <a:pt x="3467" y="4868"/>
                </a:cubicBezTo>
                <a:cubicBezTo>
                  <a:pt x="3801" y="5064"/>
                  <a:pt x="3844" y="5062"/>
                  <a:pt x="3711" y="4861"/>
                </a:cubicBezTo>
                <a:cubicBezTo>
                  <a:pt x="3624" y="4728"/>
                  <a:pt x="3558" y="4693"/>
                  <a:pt x="3376" y="4682"/>
                </a:cubicBezTo>
                <a:cubicBezTo>
                  <a:pt x="3313" y="4679"/>
                  <a:pt x="3260" y="4678"/>
                  <a:pt x="3224" y="4680"/>
                </a:cubicBezTo>
                <a:close/>
                <a:moveTo>
                  <a:pt x="3850" y="5333"/>
                </a:moveTo>
                <a:cubicBezTo>
                  <a:pt x="3830" y="5339"/>
                  <a:pt x="3825" y="5364"/>
                  <a:pt x="3849" y="5412"/>
                </a:cubicBezTo>
                <a:cubicBezTo>
                  <a:pt x="3871" y="5456"/>
                  <a:pt x="3906" y="5545"/>
                  <a:pt x="3926" y="5609"/>
                </a:cubicBezTo>
                <a:cubicBezTo>
                  <a:pt x="3947" y="5673"/>
                  <a:pt x="4028" y="5750"/>
                  <a:pt x="4105" y="5779"/>
                </a:cubicBezTo>
                <a:cubicBezTo>
                  <a:pt x="4183" y="5809"/>
                  <a:pt x="4283" y="5834"/>
                  <a:pt x="4328" y="5836"/>
                </a:cubicBezTo>
                <a:cubicBezTo>
                  <a:pt x="4445" y="5841"/>
                  <a:pt x="4428" y="5755"/>
                  <a:pt x="4305" y="5718"/>
                </a:cubicBezTo>
                <a:cubicBezTo>
                  <a:pt x="4241" y="5699"/>
                  <a:pt x="4216" y="5654"/>
                  <a:pt x="4241" y="5604"/>
                </a:cubicBezTo>
                <a:cubicBezTo>
                  <a:pt x="4268" y="5548"/>
                  <a:pt x="4252" y="5532"/>
                  <a:pt x="4190" y="5550"/>
                </a:cubicBezTo>
                <a:cubicBezTo>
                  <a:pt x="4138" y="5566"/>
                  <a:pt x="4065" y="5526"/>
                  <a:pt x="4016" y="5454"/>
                </a:cubicBezTo>
                <a:cubicBezTo>
                  <a:pt x="3958" y="5369"/>
                  <a:pt x="3883" y="5324"/>
                  <a:pt x="3850" y="5333"/>
                </a:cubicBezTo>
                <a:close/>
                <a:moveTo>
                  <a:pt x="12506" y="5863"/>
                </a:moveTo>
                <a:cubicBezTo>
                  <a:pt x="12418" y="5843"/>
                  <a:pt x="12411" y="5883"/>
                  <a:pt x="12483" y="5987"/>
                </a:cubicBezTo>
                <a:cubicBezTo>
                  <a:pt x="12523" y="6046"/>
                  <a:pt x="12536" y="6094"/>
                  <a:pt x="12513" y="6094"/>
                </a:cubicBezTo>
                <a:cubicBezTo>
                  <a:pt x="12490" y="6094"/>
                  <a:pt x="12541" y="6138"/>
                  <a:pt x="12625" y="6193"/>
                </a:cubicBezTo>
                <a:cubicBezTo>
                  <a:pt x="12825" y="6324"/>
                  <a:pt x="12823" y="6324"/>
                  <a:pt x="12799" y="6132"/>
                </a:cubicBezTo>
                <a:cubicBezTo>
                  <a:pt x="12785" y="6019"/>
                  <a:pt x="12729" y="5946"/>
                  <a:pt x="12623" y="5902"/>
                </a:cubicBezTo>
                <a:cubicBezTo>
                  <a:pt x="12575" y="5882"/>
                  <a:pt x="12536" y="5869"/>
                  <a:pt x="12506" y="5863"/>
                </a:cubicBezTo>
                <a:close/>
                <a:moveTo>
                  <a:pt x="13671" y="6145"/>
                </a:moveTo>
                <a:cubicBezTo>
                  <a:pt x="13626" y="6138"/>
                  <a:pt x="13590" y="6209"/>
                  <a:pt x="13602" y="6335"/>
                </a:cubicBezTo>
                <a:cubicBezTo>
                  <a:pt x="13615" y="6462"/>
                  <a:pt x="13665" y="6546"/>
                  <a:pt x="13753" y="6588"/>
                </a:cubicBezTo>
                <a:cubicBezTo>
                  <a:pt x="13826" y="6622"/>
                  <a:pt x="13923" y="6650"/>
                  <a:pt x="13967" y="6651"/>
                </a:cubicBezTo>
                <a:cubicBezTo>
                  <a:pt x="14079" y="6654"/>
                  <a:pt x="14070" y="6554"/>
                  <a:pt x="13955" y="6520"/>
                </a:cubicBezTo>
                <a:cubicBezTo>
                  <a:pt x="13904" y="6505"/>
                  <a:pt x="13878" y="6460"/>
                  <a:pt x="13897" y="6420"/>
                </a:cubicBezTo>
                <a:cubicBezTo>
                  <a:pt x="13917" y="6381"/>
                  <a:pt x="13902" y="6348"/>
                  <a:pt x="13865" y="6348"/>
                </a:cubicBezTo>
                <a:cubicBezTo>
                  <a:pt x="13828" y="6348"/>
                  <a:pt x="13778" y="6302"/>
                  <a:pt x="13755" y="6246"/>
                </a:cubicBezTo>
                <a:cubicBezTo>
                  <a:pt x="13729" y="6182"/>
                  <a:pt x="13699" y="6149"/>
                  <a:pt x="13671" y="6145"/>
                </a:cubicBezTo>
                <a:close/>
                <a:moveTo>
                  <a:pt x="11586" y="6227"/>
                </a:moveTo>
                <a:cubicBezTo>
                  <a:pt x="11548" y="6236"/>
                  <a:pt x="11564" y="6263"/>
                  <a:pt x="11656" y="6304"/>
                </a:cubicBezTo>
                <a:cubicBezTo>
                  <a:pt x="11718" y="6331"/>
                  <a:pt x="11769" y="6386"/>
                  <a:pt x="11769" y="6427"/>
                </a:cubicBezTo>
                <a:cubicBezTo>
                  <a:pt x="11769" y="6467"/>
                  <a:pt x="11797" y="6501"/>
                  <a:pt x="11830" y="6501"/>
                </a:cubicBezTo>
                <a:cubicBezTo>
                  <a:pt x="11864" y="6501"/>
                  <a:pt x="11914" y="6552"/>
                  <a:pt x="11942" y="6615"/>
                </a:cubicBezTo>
                <a:cubicBezTo>
                  <a:pt x="11986" y="6713"/>
                  <a:pt x="11998" y="6701"/>
                  <a:pt x="12027" y="6526"/>
                </a:cubicBezTo>
                <a:cubicBezTo>
                  <a:pt x="12061" y="6331"/>
                  <a:pt x="12053" y="6320"/>
                  <a:pt x="11837" y="6261"/>
                </a:cubicBezTo>
                <a:cubicBezTo>
                  <a:pt x="11715" y="6228"/>
                  <a:pt x="11623" y="6218"/>
                  <a:pt x="11586" y="6227"/>
                </a:cubicBezTo>
                <a:close/>
                <a:moveTo>
                  <a:pt x="13648" y="6754"/>
                </a:moveTo>
                <a:cubicBezTo>
                  <a:pt x="13520" y="6754"/>
                  <a:pt x="13643" y="7126"/>
                  <a:pt x="13803" y="7222"/>
                </a:cubicBezTo>
                <a:cubicBezTo>
                  <a:pt x="14013" y="7349"/>
                  <a:pt x="14139" y="7343"/>
                  <a:pt x="14049" y="7212"/>
                </a:cubicBezTo>
                <a:cubicBezTo>
                  <a:pt x="14011" y="7156"/>
                  <a:pt x="13947" y="7110"/>
                  <a:pt x="13908" y="7110"/>
                </a:cubicBezTo>
                <a:cubicBezTo>
                  <a:pt x="13864" y="7110"/>
                  <a:pt x="13872" y="7078"/>
                  <a:pt x="13927" y="7025"/>
                </a:cubicBezTo>
                <a:cubicBezTo>
                  <a:pt x="14005" y="6950"/>
                  <a:pt x="14002" y="6943"/>
                  <a:pt x="13908" y="6971"/>
                </a:cubicBezTo>
                <a:cubicBezTo>
                  <a:pt x="13831" y="6993"/>
                  <a:pt x="13789" y="6967"/>
                  <a:pt x="13760" y="6878"/>
                </a:cubicBezTo>
                <a:cubicBezTo>
                  <a:pt x="13739" y="6810"/>
                  <a:pt x="13688" y="6754"/>
                  <a:pt x="13648" y="6754"/>
                </a:cubicBezTo>
                <a:close/>
                <a:moveTo>
                  <a:pt x="13841" y="7321"/>
                </a:moveTo>
                <a:cubicBezTo>
                  <a:pt x="13831" y="7320"/>
                  <a:pt x="13823" y="7320"/>
                  <a:pt x="13818" y="7324"/>
                </a:cubicBezTo>
                <a:cubicBezTo>
                  <a:pt x="13764" y="7367"/>
                  <a:pt x="13937" y="7635"/>
                  <a:pt x="14081" y="7731"/>
                </a:cubicBezTo>
                <a:cubicBezTo>
                  <a:pt x="14153" y="7779"/>
                  <a:pt x="14218" y="7820"/>
                  <a:pt x="14225" y="7821"/>
                </a:cubicBezTo>
                <a:cubicBezTo>
                  <a:pt x="14232" y="7822"/>
                  <a:pt x="14233" y="7732"/>
                  <a:pt x="14227" y="7622"/>
                </a:cubicBezTo>
                <a:cubicBezTo>
                  <a:pt x="14221" y="7512"/>
                  <a:pt x="14192" y="7434"/>
                  <a:pt x="14161" y="7449"/>
                </a:cubicBezTo>
                <a:cubicBezTo>
                  <a:pt x="14131" y="7464"/>
                  <a:pt x="14048" y="7436"/>
                  <a:pt x="13979" y="7387"/>
                </a:cubicBezTo>
                <a:cubicBezTo>
                  <a:pt x="13927" y="7350"/>
                  <a:pt x="13873" y="7325"/>
                  <a:pt x="13841" y="7321"/>
                </a:cubicBezTo>
                <a:close/>
                <a:moveTo>
                  <a:pt x="14006" y="8026"/>
                </a:moveTo>
                <a:cubicBezTo>
                  <a:pt x="13957" y="8020"/>
                  <a:pt x="13916" y="8072"/>
                  <a:pt x="13930" y="8165"/>
                </a:cubicBezTo>
                <a:cubicBezTo>
                  <a:pt x="13942" y="8244"/>
                  <a:pt x="14022" y="8344"/>
                  <a:pt x="14114" y="8394"/>
                </a:cubicBezTo>
                <a:cubicBezTo>
                  <a:pt x="14204" y="8442"/>
                  <a:pt x="14299" y="8482"/>
                  <a:pt x="14326" y="8483"/>
                </a:cubicBezTo>
                <a:cubicBezTo>
                  <a:pt x="14408" y="8483"/>
                  <a:pt x="14380" y="8397"/>
                  <a:pt x="14276" y="8330"/>
                </a:cubicBezTo>
                <a:cubicBezTo>
                  <a:pt x="14200" y="8281"/>
                  <a:pt x="14195" y="8250"/>
                  <a:pt x="14253" y="8195"/>
                </a:cubicBezTo>
                <a:cubicBezTo>
                  <a:pt x="14312" y="8140"/>
                  <a:pt x="14307" y="8131"/>
                  <a:pt x="14230" y="8154"/>
                </a:cubicBezTo>
                <a:cubicBezTo>
                  <a:pt x="14173" y="8171"/>
                  <a:pt x="14114" y="8150"/>
                  <a:pt x="14092" y="8105"/>
                </a:cubicBezTo>
                <a:cubicBezTo>
                  <a:pt x="14067" y="8055"/>
                  <a:pt x="14035" y="8030"/>
                  <a:pt x="14006" y="8026"/>
                </a:cubicBezTo>
                <a:close/>
                <a:moveTo>
                  <a:pt x="13768" y="8585"/>
                </a:moveTo>
                <a:cubicBezTo>
                  <a:pt x="13741" y="8587"/>
                  <a:pt x="13725" y="8606"/>
                  <a:pt x="13728" y="8648"/>
                </a:cubicBezTo>
                <a:cubicBezTo>
                  <a:pt x="13735" y="8729"/>
                  <a:pt x="13907" y="9081"/>
                  <a:pt x="13914" y="9027"/>
                </a:cubicBezTo>
                <a:cubicBezTo>
                  <a:pt x="13916" y="9005"/>
                  <a:pt x="13983" y="9034"/>
                  <a:pt x="14061" y="9091"/>
                </a:cubicBezTo>
                <a:cubicBezTo>
                  <a:pt x="14140" y="9148"/>
                  <a:pt x="14228" y="9195"/>
                  <a:pt x="14257" y="9195"/>
                </a:cubicBezTo>
                <a:cubicBezTo>
                  <a:pt x="14344" y="9195"/>
                  <a:pt x="14317" y="9110"/>
                  <a:pt x="14207" y="9040"/>
                </a:cubicBezTo>
                <a:cubicBezTo>
                  <a:pt x="14151" y="9003"/>
                  <a:pt x="14118" y="8933"/>
                  <a:pt x="14135" y="8884"/>
                </a:cubicBezTo>
                <a:cubicBezTo>
                  <a:pt x="14153" y="8829"/>
                  <a:pt x="14134" y="8805"/>
                  <a:pt x="14085" y="8819"/>
                </a:cubicBezTo>
                <a:cubicBezTo>
                  <a:pt x="14042" y="8832"/>
                  <a:pt x="13973" y="8785"/>
                  <a:pt x="13932" y="8714"/>
                </a:cubicBezTo>
                <a:cubicBezTo>
                  <a:pt x="13883" y="8630"/>
                  <a:pt x="13812" y="8582"/>
                  <a:pt x="13768" y="8585"/>
                </a:cubicBezTo>
                <a:close/>
                <a:moveTo>
                  <a:pt x="12923" y="9906"/>
                </a:moveTo>
                <a:cubicBezTo>
                  <a:pt x="12804" y="9906"/>
                  <a:pt x="12917" y="10190"/>
                  <a:pt x="13069" y="10273"/>
                </a:cubicBezTo>
                <a:cubicBezTo>
                  <a:pt x="13253" y="10372"/>
                  <a:pt x="13326" y="10353"/>
                  <a:pt x="13202" y="10237"/>
                </a:cubicBezTo>
                <a:cubicBezTo>
                  <a:pt x="13156" y="10193"/>
                  <a:pt x="13135" y="10145"/>
                  <a:pt x="13155" y="10130"/>
                </a:cubicBezTo>
                <a:cubicBezTo>
                  <a:pt x="13199" y="10096"/>
                  <a:pt x="13002" y="9906"/>
                  <a:pt x="12923" y="9906"/>
                </a:cubicBezTo>
                <a:close/>
                <a:moveTo>
                  <a:pt x="12470" y="13109"/>
                </a:moveTo>
                <a:cubicBezTo>
                  <a:pt x="12442" y="13109"/>
                  <a:pt x="12425" y="13178"/>
                  <a:pt x="12433" y="13262"/>
                </a:cubicBezTo>
                <a:cubicBezTo>
                  <a:pt x="12441" y="13346"/>
                  <a:pt x="12472" y="13414"/>
                  <a:pt x="12500" y="13414"/>
                </a:cubicBezTo>
                <a:cubicBezTo>
                  <a:pt x="12528" y="13414"/>
                  <a:pt x="12551" y="13448"/>
                  <a:pt x="12551" y="13490"/>
                </a:cubicBezTo>
                <a:cubicBezTo>
                  <a:pt x="12551" y="13625"/>
                  <a:pt x="12671" y="13572"/>
                  <a:pt x="12693" y="13427"/>
                </a:cubicBezTo>
                <a:cubicBezTo>
                  <a:pt x="12712" y="13295"/>
                  <a:pt x="12582" y="13109"/>
                  <a:pt x="12470" y="13109"/>
                </a:cubicBezTo>
                <a:close/>
                <a:moveTo>
                  <a:pt x="8433" y="15154"/>
                </a:moveTo>
                <a:cubicBezTo>
                  <a:pt x="8412" y="15164"/>
                  <a:pt x="8432" y="15216"/>
                  <a:pt x="8473" y="15320"/>
                </a:cubicBezTo>
                <a:cubicBezTo>
                  <a:pt x="8512" y="15418"/>
                  <a:pt x="8567" y="15499"/>
                  <a:pt x="8594" y="15499"/>
                </a:cubicBezTo>
                <a:cubicBezTo>
                  <a:pt x="8621" y="15499"/>
                  <a:pt x="8643" y="15533"/>
                  <a:pt x="8643" y="15575"/>
                </a:cubicBezTo>
                <a:cubicBezTo>
                  <a:pt x="8643" y="15713"/>
                  <a:pt x="8758" y="15654"/>
                  <a:pt x="8787" y="15501"/>
                </a:cubicBezTo>
                <a:cubicBezTo>
                  <a:pt x="8809" y="15382"/>
                  <a:pt x="8778" y="15330"/>
                  <a:pt x="8634" y="15247"/>
                </a:cubicBezTo>
                <a:cubicBezTo>
                  <a:pt x="8515" y="15178"/>
                  <a:pt x="8454" y="15145"/>
                  <a:pt x="8433" y="15154"/>
                </a:cubicBezTo>
                <a:close/>
                <a:moveTo>
                  <a:pt x="7467" y="16098"/>
                </a:moveTo>
                <a:lnTo>
                  <a:pt x="7505" y="16269"/>
                </a:lnTo>
                <a:cubicBezTo>
                  <a:pt x="7525" y="16362"/>
                  <a:pt x="7570" y="16447"/>
                  <a:pt x="7604" y="16456"/>
                </a:cubicBezTo>
                <a:cubicBezTo>
                  <a:pt x="7638" y="16465"/>
                  <a:pt x="7666" y="16505"/>
                  <a:pt x="7666" y="16545"/>
                </a:cubicBezTo>
                <a:cubicBezTo>
                  <a:pt x="7666" y="16585"/>
                  <a:pt x="7695" y="16617"/>
                  <a:pt x="7731" y="16617"/>
                </a:cubicBezTo>
                <a:cubicBezTo>
                  <a:pt x="7767" y="16617"/>
                  <a:pt x="7796" y="16585"/>
                  <a:pt x="7796" y="16545"/>
                </a:cubicBezTo>
                <a:cubicBezTo>
                  <a:pt x="7796" y="16505"/>
                  <a:pt x="7809" y="16442"/>
                  <a:pt x="7825" y="16405"/>
                </a:cubicBezTo>
                <a:cubicBezTo>
                  <a:pt x="7841" y="16368"/>
                  <a:pt x="7767" y="16284"/>
                  <a:pt x="7660" y="16218"/>
                </a:cubicBezTo>
                <a:lnTo>
                  <a:pt x="7467" y="16098"/>
                </a:lnTo>
                <a:close/>
                <a:moveTo>
                  <a:pt x="6752" y="16923"/>
                </a:moveTo>
                <a:cubicBezTo>
                  <a:pt x="6713" y="16920"/>
                  <a:pt x="6695" y="16957"/>
                  <a:pt x="6728" y="17036"/>
                </a:cubicBezTo>
                <a:cubicBezTo>
                  <a:pt x="6754" y="17099"/>
                  <a:pt x="6780" y="17189"/>
                  <a:pt x="6786" y="17237"/>
                </a:cubicBezTo>
                <a:cubicBezTo>
                  <a:pt x="6791" y="17284"/>
                  <a:pt x="6866" y="17368"/>
                  <a:pt x="6954" y="17425"/>
                </a:cubicBezTo>
                <a:cubicBezTo>
                  <a:pt x="7210" y="17592"/>
                  <a:pt x="7297" y="17550"/>
                  <a:pt x="7115" y="17347"/>
                </a:cubicBezTo>
                <a:cubicBezTo>
                  <a:pt x="7062" y="17288"/>
                  <a:pt x="7038" y="17226"/>
                  <a:pt x="7060" y="17208"/>
                </a:cubicBezTo>
                <a:cubicBezTo>
                  <a:pt x="7083" y="17191"/>
                  <a:pt x="7072" y="17176"/>
                  <a:pt x="7036" y="17176"/>
                </a:cubicBezTo>
                <a:cubicBezTo>
                  <a:pt x="7000" y="17176"/>
                  <a:pt x="6937" y="17119"/>
                  <a:pt x="6896" y="17049"/>
                </a:cubicBezTo>
                <a:cubicBezTo>
                  <a:pt x="6849" y="16969"/>
                  <a:pt x="6790" y="16926"/>
                  <a:pt x="6752" y="16923"/>
                </a:cubicBezTo>
                <a:close/>
                <a:moveTo>
                  <a:pt x="6490" y="17613"/>
                </a:moveTo>
                <a:lnTo>
                  <a:pt x="6507" y="17788"/>
                </a:lnTo>
                <a:cubicBezTo>
                  <a:pt x="6518" y="17900"/>
                  <a:pt x="6583" y="18005"/>
                  <a:pt x="6687" y="18077"/>
                </a:cubicBezTo>
                <a:cubicBezTo>
                  <a:pt x="6941" y="18251"/>
                  <a:pt x="7042" y="18216"/>
                  <a:pt x="6852" y="18020"/>
                </a:cubicBezTo>
                <a:cubicBezTo>
                  <a:pt x="6800" y="17967"/>
                  <a:pt x="6771" y="17907"/>
                  <a:pt x="6786" y="17888"/>
                </a:cubicBezTo>
                <a:cubicBezTo>
                  <a:pt x="6802" y="17868"/>
                  <a:pt x="6742" y="17798"/>
                  <a:pt x="6652" y="17732"/>
                </a:cubicBezTo>
                <a:lnTo>
                  <a:pt x="6490" y="17613"/>
                </a:lnTo>
                <a:close/>
                <a:moveTo>
                  <a:pt x="6364" y="18447"/>
                </a:moveTo>
                <a:cubicBezTo>
                  <a:pt x="6255" y="18447"/>
                  <a:pt x="6369" y="18714"/>
                  <a:pt x="6521" y="18813"/>
                </a:cubicBezTo>
                <a:cubicBezTo>
                  <a:pt x="6707" y="18934"/>
                  <a:pt x="6772" y="18926"/>
                  <a:pt x="6716" y="18790"/>
                </a:cubicBezTo>
                <a:cubicBezTo>
                  <a:pt x="6690" y="18727"/>
                  <a:pt x="6668" y="18649"/>
                  <a:pt x="6668" y="18617"/>
                </a:cubicBezTo>
                <a:cubicBezTo>
                  <a:pt x="6667" y="18585"/>
                  <a:pt x="6632" y="18569"/>
                  <a:pt x="6589" y="18582"/>
                </a:cubicBezTo>
                <a:cubicBezTo>
                  <a:pt x="6545" y="18595"/>
                  <a:pt x="6493" y="18570"/>
                  <a:pt x="6471" y="18526"/>
                </a:cubicBezTo>
                <a:cubicBezTo>
                  <a:pt x="6450" y="18483"/>
                  <a:pt x="6402" y="18447"/>
                  <a:pt x="6364" y="18447"/>
                </a:cubicBezTo>
                <a:close/>
                <a:moveTo>
                  <a:pt x="3341" y="18651"/>
                </a:moveTo>
                <a:cubicBezTo>
                  <a:pt x="3215" y="18651"/>
                  <a:pt x="3425" y="18976"/>
                  <a:pt x="3595" y="19043"/>
                </a:cubicBezTo>
                <a:cubicBezTo>
                  <a:pt x="3769" y="19113"/>
                  <a:pt x="3889" y="19119"/>
                  <a:pt x="3889" y="19059"/>
                </a:cubicBezTo>
                <a:cubicBezTo>
                  <a:pt x="3889" y="18984"/>
                  <a:pt x="3441" y="18651"/>
                  <a:pt x="3341" y="18651"/>
                </a:cubicBezTo>
                <a:close/>
                <a:moveTo>
                  <a:pt x="6555" y="18989"/>
                </a:moveTo>
                <a:cubicBezTo>
                  <a:pt x="6505" y="18976"/>
                  <a:pt x="6500" y="19011"/>
                  <a:pt x="6506" y="19130"/>
                </a:cubicBezTo>
                <a:cubicBezTo>
                  <a:pt x="6512" y="19260"/>
                  <a:pt x="6549" y="19311"/>
                  <a:pt x="6650" y="19334"/>
                </a:cubicBezTo>
                <a:cubicBezTo>
                  <a:pt x="6772" y="19361"/>
                  <a:pt x="6776" y="19370"/>
                  <a:pt x="6683" y="19426"/>
                </a:cubicBezTo>
                <a:cubicBezTo>
                  <a:pt x="6614" y="19468"/>
                  <a:pt x="6594" y="19524"/>
                  <a:pt x="6625" y="19591"/>
                </a:cubicBezTo>
                <a:cubicBezTo>
                  <a:pt x="6650" y="19647"/>
                  <a:pt x="6657" y="19721"/>
                  <a:pt x="6640" y="19756"/>
                </a:cubicBezTo>
                <a:cubicBezTo>
                  <a:pt x="6624" y="19791"/>
                  <a:pt x="6653" y="19820"/>
                  <a:pt x="6706" y="19820"/>
                </a:cubicBezTo>
                <a:cubicBezTo>
                  <a:pt x="6760" y="19820"/>
                  <a:pt x="6840" y="19854"/>
                  <a:pt x="6885" y="19896"/>
                </a:cubicBezTo>
                <a:cubicBezTo>
                  <a:pt x="6929" y="19938"/>
                  <a:pt x="6992" y="19972"/>
                  <a:pt x="7023" y="19972"/>
                </a:cubicBezTo>
                <a:cubicBezTo>
                  <a:pt x="7096" y="19972"/>
                  <a:pt x="7067" y="19856"/>
                  <a:pt x="6982" y="19808"/>
                </a:cubicBezTo>
                <a:cubicBezTo>
                  <a:pt x="6946" y="19788"/>
                  <a:pt x="6916" y="19738"/>
                  <a:pt x="6916" y="19696"/>
                </a:cubicBezTo>
                <a:cubicBezTo>
                  <a:pt x="6915" y="19654"/>
                  <a:pt x="6857" y="19586"/>
                  <a:pt x="6786" y="19544"/>
                </a:cubicBezTo>
                <a:cubicBezTo>
                  <a:pt x="6670" y="19475"/>
                  <a:pt x="6669" y="19467"/>
                  <a:pt x="6771" y="19465"/>
                </a:cubicBezTo>
                <a:cubicBezTo>
                  <a:pt x="6894" y="19463"/>
                  <a:pt x="6927" y="19338"/>
                  <a:pt x="6819" y="19285"/>
                </a:cubicBezTo>
                <a:cubicBezTo>
                  <a:pt x="6782" y="19268"/>
                  <a:pt x="6769" y="19232"/>
                  <a:pt x="6790" y="19206"/>
                </a:cubicBezTo>
                <a:cubicBezTo>
                  <a:pt x="6810" y="19180"/>
                  <a:pt x="6794" y="19159"/>
                  <a:pt x="6754" y="19159"/>
                </a:cubicBezTo>
                <a:cubicBezTo>
                  <a:pt x="6714" y="19159"/>
                  <a:pt x="6696" y="19140"/>
                  <a:pt x="6714" y="19118"/>
                </a:cubicBezTo>
                <a:cubicBezTo>
                  <a:pt x="6732" y="19096"/>
                  <a:pt x="6690" y="19050"/>
                  <a:pt x="6622" y="19017"/>
                </a:cubicBezTo>
                <a:cubicBezTo>
                  <a:pt x="6593" y="19003"/>
                  <a:pt x="6572" y="18994"/>
                  <a:pt x="6555" y="18989"/>
                </a:cubicBezTo>
                <a:close/>
                <a:moveTo>
                  <a:pt x="42" y="19114"/>
                </a:moveTo>
                <a:cubicBezTo>
                  <a:pt x="-9" y="19110"/>
                  <a:pt x="-20" y="19165"/>
                  <a:pt x="43" y="19257"/>
                </a:cubicBezTo>
                <a:cubicBezTo>
                  <a:pt x="84" y="19316"/>
                  <a:pt x="99" y="19387"/>
                  <a:pt x="77" y="19414"/>
                </a:cubicBezTo>
                <a:cubicBezTo>
                  <a:pt x="55" y="19442"/>
                  <a:pt x="97" y="19464"/>
                  <a:pt x="169" y="19464"/>
                </a:cubicBezTo>
                <a:cubicBezTo>
                  <a:pt x="240" y="19464"/>
                  <a:pt x="316" y="19487"/>
                  <a:pt x="338" y="19515"/>
                </a:cubicBezTo>
                <a:cubicBezTo>
                  <a:pt x="389" y="19579"/>
                  <a:pt x="502" y="19581"/>
                  <a:pt x="502" y="19518"/>
                </a:cubicBezTo>
                <a:cubicBezTo>
                  <a:pt x="502" y="19492"/>
                  <a:pt x="471" y="19455"/>
                  <a:pt x="432" y="19436"/>
                </a:cubicBezTo>
                <a:cubicBezTo>
                  <a:pt x="394" y="19418"/>
                  <a:pt x="379" y="19369"/>
                  <a:pt x="399" y="19327"/>
                </a:cubicBezTo>
                <a:cubicBezTo>
                  <a:pt x="422" y="19282"/>
                  <a:pt x="405" y="19260"/>
                  <a:pt x="357" y="19273"/>
                </a:cubicBezTo>
                <a:cubicBezTo>
                  <a:pt x="312" y="19284"/>
                  <a:pt x="227" y="19246"/>
                  <a:pt x="167" y="19188"/>
                </a:cubicBezTo>
                <a:cubicBezTo>
                  <a:pt x="117" y="19140"/>
                  <a:pt x="72" y="19116"/>
                  <a:pt x="42" y="19114"/>
                </a:cubicBezTo>
                <a:close/>
                <a:moveTo>
                  <a:pt x="6424" y="20190"/>
                </a:moveTo>
                <a:cubicBezTo>
                  <a:pt x="6398" y="20188"/>
                  <a:pt x="6374" y="20200"/>
                  <a:pt x="6343" y="20226"/>
                </a:cubicBezTo>
                <a:cubicBezTo>
                  <a:pt x="6283" y="20275"/>
                  <a:pt x="6284" y="20295"/>
                  <a:pt x="6347" y="20313"/>
                </a:cubicBezTo>
                <a:cubicBezTo>
                  <a:pt x="6392" y="20326"/>
                  <a:pt x="6429" y="20390"/>
                  <a:pt x="6429" y="20455"/>
                </a:cubicBezTo>
                <a:cubicBezTo>
                  <a:pt x="6429" y="20534"/>
                  <a:pt x="6499" y="20606"/>
                  <a:pt x="6640" y="20672"/>
                </a:cubicBezTo>
                <a:cubicBezTo>
                  <a:pt x="6902" y="20794"/>
                  <a:pt x="6993" y="20767"/>
                  <a:pt x="6817" y="20620"/>
                </a:cubicBezTo>
                <a:cubicBezTo>
                  <a:pt x="6745" y="20559"/>
                  <a:pt x="6700" y="20480"/>
                  <a:pt x="6718" y="20444"/>
                </a:cubicBezTo>
                <a:cubicBezTo>
                  <a:pt x="6736" y="20407"/>
                  <a:pt x="6704" y="20379"/>
                  <a:pt x="6644" y="20379"/>
                </a:cubicBezTo>
                <a:cubicBezTo>
                  <a:pt x="6585" y="20379"/>
                  <a:pt x="6555" y="20365"/>
                  <a:pt x="6577" y="20347"/>
                </a:cubicBezTo>
                <a:cubicBezTo>
                  <a:pt x="6599" y="20330"/>
                  <a:pt x="6574" y="20281"/>
                  <a:pt x="6519" y="20239"/>
                </a:cubicBezTo>
                <a:cubicBezTo>
                  <a:pt x="6480" y="20208"/>
                  <a:pt x="6451" y="20192"/>
                  <a:pt x="6424" y="20190"/>
                </a:cubicBezTo>
                <a:close/>
                <a:moveTo>
                  <a:pt x="5695" y="21146"/>
                </a:moveTo>
                <a:cubicBezTo>
                  <a:pt x="5657" y="21141"/>
                  <a:pt x="5647" y="21168"/>
                  <a:pt x="5681" y="21230"/>
                </a:cubicBezTo>
                <a:cubicBezTo>
                  <a:pt x="5707" y="21279"/>
                  <a:pt x="5727" y="21360"/>
                  <a:pt x="5725" y="21409"/>
                </a:cubicBezTo>
                <a:cubicBezTo>
                  <a:pt x="5722" y="21459"/>
                  <a:pt x="5744" y="21488"/>
                  <a:pt x="5774" y="21473"/>
                </a:cubicBezTo>
                <a:cubicBezTo>
                  <a:pt x="5804" y="21459"/>
                  <a:pt x="5846" y="21481"/>
                  <a:pt x="5866" y="21523"/>
                </a:cubicBezTo>
                <a:cubicBezTo>
                  <a:pt x="5887" y="21565"/>
                  <a:pt x="5950" y="21599"/>
                  <a:pt x="6007" y="21599"/>
                </a:cubicBezTo>
                <a:cubicBezTo>
                  <a:pt x="6142" y="21599"/>
                  <a:pt x="6075" y="21416"/>
                  <a:pt x="5882" y="21256"/>
                </a:cubicBezTo>
                <a:cubicBezTo>
                  <a:pt x="5800" y="21188"/>
                  <a:pt x="5733" y="21151"/>
                  <a:pt x="5695" y="21146"/>
                </a:cubicBezTo>
                <a:close/>
              </a:path>
            </a:pathLst>
          </a:cu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Question Mark.jpg" descr="Question Mark.jpg"/>
          <p:cNvPicPr>
            <a:picLocks noChangeAspect="1"/>
          </p:cNvPicPr>
          <p:nvPr/>
        </p:nvPicPr>
        <p:blipFill>
          <a:blip r:embed="rId3">
            <a:extLst/>
          </a:blip>
          <a:srcRect l="572" t="6572" r="572" b="10259"/>
          <a:stretch>
            <a:fillRect/>
          </a:stretch>
        </p:blipFill>
        <p:spPr>
          <a:xfrm>
            <a:off x="-91556" y="-37604"/>
            <a:ext cx="24567112" cy="13791208"/>
          </a:xfrm>
          <a:prstGeom prst="rect">
            <a:avLst/>
          </a:prstGeom>
          <a:ln w="12700">
            <a:miter lim="400000"/>
          </a:ln>
        </p:spPr>
      </p:pic>
      <p:sp>
        <p:nvSpPr>
          <p:cNvPr id="264" name="Reflective Listeners: What are you hearing (and not hearing) in what is being shared?"/>
          <p:cNvSpPr txBox="1"/>
          <p:nvPr>
            <p:ph type="title"/>
          </p:nvPr>
        </p:nvSpPr>
        <p:spPr>
          <a:xfrm>
            <a:off x="1352839" y="4429035"/>
            <a:ext cx="12982864" cy="4857930"/>
          </a:xfrm>
          <a:prstGeom prst="rect">
            <a:avLst/>
          </a:prstGeom>
        </p:spPr>
        <p:txBody>
          <a:bodyPr/>
          <a:lstStyle/>
          <a:p>
            <a:pPr>
              <a:defRPr spc="-164" sz="8200">
                <a:solidFill>
                  <a:srgbClr val="FFFFFF"/>
                </a:solidFill>
              </a:defRPr>
            </a:pPr>
            <a:r>
              <a:rPr>
                <a:solidFill>
                  <a:srgbClr val="881910"/>
                </a:solidFill>
              </a:rPr>
              <a:t>Reflective Listeners: </a:t>
            </a:r>
            <a:r>
              <a:t>What are you hearing (and not hearing) in what is being shared?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Question Mark.jpg" descr="Question Mark.jpg"/>
          <p:cNvPicPr>
            <a:picLocks noChangeAspect="1"/>
          </p:cNvPicPr>
          <p:nvPr/>
        </p:nvPicPr>
        <p:blipFill>
          <a:blip r:embed="rId3">
            <a:extLst/>
          </a:blip>
          <a:srcRect l="572" t="6572" r="572" b="10259"/>
          <a:stretch>
            <a:fillRect/>
          </a:stretch>
        </p:blipFill>
        <p:spPr>
          <a:xfrm>
            <a:off x="-91556" y="-37604"/>
            <a:ext cx="24567112" cy="13791208"/>
          </a:xfrm>
          <a:prstGeom prst="rect">
            <a:avLst/>
          </a:prstGeom>
          <a:ln w="12700">
            <a:miter lim="400000"/>
          </a:ln>
        </p:spPr>
      </p:pic>
      <p:sp>
        <p:nvSpPr>
          <p:cNvPr id="269" name="Closing Question:…"/>
          <p:cNvSpPr txBox="1"/>
          <p:nvPr>
            <p:ph type="title"/>
          </p:nvPr>
        </p:nvSpPr>
        <p:spPr>
          <a:xfrm>
            <a:off x="1454439" y="2434077"/>
            <a:ext cx="12363739" cy="8847846"/>
          </a:xfrm>
          <a:prstGeom prst="rect">
            <a:avLst/>
          </a:prstGeom>
        </p:spPr>
        <p:txBody>
          <a:bodyPr/>
          <a:lstStyle/>
          <a:p>
            <a:pPr>
              <a:defRPr spc="-164" sz="8200">
                <a:solidFill>
                  <a:srgbClr val="FFFFFF"/>
                </a:solidFill>
              </a:defRPr>
            </a:pPr>
            <a:r>
              <a:rPr>
                <a:solidFill>
                  <a:srgbClr val="881910"/>
                </a:solidFill>
              </a:rPr>
              <a:t>Closing Question: </a:t>
            </a:r>
            <a:endParaRPr>
              <a:solidFill>
                <a:srgbClr val="881910"/>
              </a:solidFill>
            </a:endParaRPr>
          </a:p>
          <a:p>
            <a:pPr>
              <a:defRPr spc="-164" sz="8200">
                <a:solidFill>
                  <a:srgbClr val="FFFFFF"/>
                </a:solidFill>
              </a:defRPr>
            </a:pPr>
            <a:r>
              <a:t>Given our discussions today, how do you think the Quaker tradition and ethos enables the movement in the direction we hope to/need to go? </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Next steps: Are there Next steps that come out of this that we need or want to take?"/>
          <p:cNvSpPr txBox="1"/>
          <p:nvPr/>
        </p:nvSpPr>
        <p:spPr>
          <a:xfrm>
            <a:off x="8342667" y="4917348"/>
            <a:ext cx="15110088" cy="3881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defTabSz="1926287">
              <a:lnSpc>
                <a:spcPct val="80000"/>
              </a:lnSpc>
              <a:spcBef>
                <a:spcPts val="0"/>
              </a:spcBef>
              <a:defRPr b="1" spc="-183" sz="9164">
                <a:solidFill>
                  <a:srgbClr val="881910"/>
                </a:solidFill>
              </a:defRPr>
            </a:pPr>
            <a:r>
              <a:t>Next steps: </a:t>
            </a:r>
            <a:r>
              <a:rPr b="0"/>
              <a:t>Are there Next steps that come out of this that we need or want to take?</a:t>
            </a:r>
          </a:p>
        </p:txBody>
      </p:sp>
      <p:pic>
        <p:nvPicPr>
          <p:cNvPr id="274" name="Pointing Hand Sketch.jpg" descr="Pointing Hand Sketch.jpg"/>
          <p:cNvPicPr>
            <a:picLocks noChangeAspect="1"/>
          </p:cNvPicPr>
          <p:nvPr/>
        </p:nvPicPr>
        <p:blipFill>
          <a:blip r:embed="rId3">
            <a:extLst/>
          </a:blip>
          <a:srcRect l="7558" t="20406" r="7558" b="24305"/>
          <a:stretch>
            <a:fillRect/>
          </a:stretch>
        </p:blipFill>
        <p:spPr>
          <a:xfrm flipH="1">
            <a:off x="916821" y="5193109"/>
            <a:ext cx="6553929" cy="3329654"/>
          </a:xfrm>
          <a:prstGeom prst="rect">
            <a:avLst/>
          </a:prstGeom>
          <a:ln w="12700">
            <a:miter lim="400000"/>
          </a:ln>
        </p:spPr>
      </p:pic>
      <p:pic>
        <p:nvPicPr>
          <p:cNvPr id="275" name="pasted-movie.png" descr="pasted-movie.png"/>
          <p:cNvPicPr>
            <a:picLocks noChangeAspect="1"/>
          </p:cNvPicPr>
          <p:nvPr/>
        </p:nvPicPr>
        <p:blipFill>
          <a:blip r:embed="rId4">
            <a:alphaModFix amt="19868"/>
            <a:extLst/>
          </a:blip>
          <a:stretch>
            <a:fillRect/>
          </a:stretch>
        </p:blipFill>
        <p:spPr>
          <a:xfrm>
            <a:off x="17084129" y="6275894"/>
            <a:ext cx="7150101" cy="73787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gatheringinlight.com"/>
          <p:cNvSpPr txBox="1"/>
          <p:nvPr/>
        </p:nvSpPr>
        <p:spPr>
          <a:xfrm>
            <a:off x="8342667" y="2958439"/>
            <a:ext cx="15110088" cy="3881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nSpc>
                <a:spcPct val="80000"/>
              </a:lnSpc>
              <a:spcBef>
                <a:spcPts val="0"/>
              </a:spcBef>
              <a:defRPr b="1" spc="-232" sz="11600">
                <a:solidFill>
                  <a:srgbClr val="881910"/>
                </a:solidFill>
              </a:defRPr>
            </a:lvl1pPr>
          </a:lstStyle>
          <a:p>
            <a:pPr/>
            <a:r>
              <a:t>gatheringinlight.com</a:t>
            </a:r>
          </a:p>
        </p:txBody>
      </p:sp>
      <p:pic>
        <p:nvPicPr>
          <p:cNvPr id="280" name="Pointing Hand Sketch.jpg" descr="Pointing Hand Sketch.jpg"/>
          <p:cNvPicPr>
            <a:picLocks noChangeAspect="1"/>
          </p:cNvPicPr>
          <p:nvPr/>
        </p:nvPicPr>
        <p:blipFill>
          <a:blip r:embed="rId3">
            <a:extLst/>
          </a:blip>
          <a:srcRect l="7558" t="20406" r="7558" b="24305"/>
          <a:stretch>
            <a:fillRect/>
          </a:stretch>
        </p:blipFill>
        <p:spPr>
          <a:xfrm flipH="1">
            <a:off x="916821" y="5193109"/>
            <a:ext cx="6553929" cy="3329654"/>
          </a:xfrm>
          <a:prstGeom prst="rect">
            <a:avLst/>
          </a:prstGeom>
          <a:ln w="12700">
            <a:miter lim="400000"/>
          </a:ln>
        </p:spPr>
      </p:pic>
      <p:pic>
        <p:nvPicPr>
          <p:cNvPr id="281" name="pasted-movie.png" descr="pasted-movie.png"/>
          <p:cNvPicPr>
            <a:picLocks noChangeAspect="1"/>
          </p:cNvPicPr>
          <p:nvPr/>
        </p:nvPicPr>
        <p:blipFill>
          <a:blip r:embed="rId4">
            <a:alphaModFix amt="19868"/>
            <a:extLst/>
          </a:blip>
          <a:stretch>
            <a:fillRect/>
          </a:stretch>
        </p:blipFill>
        <p:spPr>
          <a:xfrm>
            <a:off x="17084129" y="6275894"/>
            <a:ext cx="7150101" cy="73787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Fire - by Judy Brown"/>
          <p:cNvSpPr txBox="1"/>
          <p:nvPr>
            <p:ph type="title"/>
          </p:nvPr>
        </p:nvSpPr>
        <p:spPr>
          <a:xfrm>
            <a:off x="2677384" y="1996231"/>
            <a:ext cx="5014355" cy="1435101"/>
          </a:xfrm>
          <a:prstGeom prst="rect">
            <a:avLst/>
          </a:prstGeom>
        </p:spPr>
        <p:txBody>
          <a:bodyPr/>
          <a:lstStyle>
            <a:lvl1pPr defTabSz="457200">
              <a:lnSpc>
                <a:spcPct val="100000"/>
              </a:lnSpc>
              <a:spcBef>
                <a:spcPts val="1600"/>
              </a:spcBef>
              <a:defRPr b="0" spc="0" sz="2400">
                <a:solidFill>
                  <a:srgbClr val="881910"/>
                </a:solidFill>
                <a:latin typeface="iA Writer Mono S Bold"/>
                <a:ea typeface="iA Writer Mono S Bold"/>
                <a:cs typeface="iA Writer Mono S Bold"/>
                <a:sym typeface="iA Writer Mono S Bold"/>
              </a:defRPr>
            </a:lvl1pPr>
          </a:lstStyle>
          <a:p>
            <a:pPr/>
            <a:r>
              <a:t>Fire - by Judy Brown</a:t>
            </a:r>
          </a:p>
        </p:txBody>
      </p:sp>
      <p:sp>
        <p:nvSpPr>
          <p:cNvPr id="195" name="What makes a fire burn is space between the logs, a breathing space. Too much of a good thing, too many logs packed in too tight can douse the flames almost as surely as a pail of water would. So building fires requires attention to the spaces in between"/>
          <p:cNvSpPr txBox="1"/>
          <p:nvPr>
            <p:ph type="body" sz="quarter" idx="1"/>
          </p:nvPr>
        </p:nvSpPr>
        <p:spPr>
          <a:xfrm>
            <a:off x="2729082" y="3341459"/>
            <a:ext cx="5014355" cy="6040999"/>
          </a:xfrm>
          <a:prstGeom prst="rect">
            <a:avLst/>
          </a:prstGeom>
        </p:spPr>
        <p:txBody>
          <a:bodyPr/>
          <a:lstStyle/>
          <a:p>
            <a:pPr marL="0" indent="0" defTabSz="457200">
              <a:lnSpc>
                <a:spcPct val="100000"/>
              </a:lnSpc>
              <a:spcBef>
                <a:spcPts val="1600"/>
              </a:spcBef>
              <a:buSzTx/>
              <a:buNone/>
              <a:defRPr sz="2400">
                <a:solidFill>
                  <a:srgbClr val="625851"/>
                </a:solidFill>
                <a:latin typeface="iA Writer Mono S Regular"/>
                <a:ea typeface="iA Writer Mono S Regular"/>
                <a:cs typeface="iA Writer Mono S Regular"/>
                <a:sym typeface="iA Writer Mono S Regular"/>
              </a:defRPr>
            </a:pPr>
            <a:r>
              <a:t>What makes a fire burn</a:t>
            </a:r>
            <a:br/>
            <a:r>
              <a:t>is space between the logs,</a:t>
            </a:r>
            <a:br/>
            <a:r>
              <a:t>a breathing space.</a:t>
            </a:r>
            <a:br/>
            <a:r>
              <a:t>Too much of a good thing,</a:t>
            </a:r>
            <a:br/>
            <a:r>
              <a:t>too many logs</a:t>
            </a:r>
            <a:br/>
            <a:r>
              <a:t>packed in too tight</a:t>
            </a:r>
            <a:br/>
            <a:r>
              <a:t>can douse the flames</a:t>
            </a:r>
            <a:br/>
            <a:r>
              <a:t>almost as surely</a:t>
            </a:r>
            <a:br/>
            <a:r>
              <a:t>as a pail of water would.</a:t>
            </a:r>
            <a:br/>
            <a:r>
              <a:t>So building fires</a:t>
            </a:r>
            <a:br/>
            <a:r>
              <a:t>requires attention</a:t>
            </a:r>
            <a:br/>
            <a:r>
              <a:t>to the spaces in between,</a:t>
            </a:r>
            <a:br/>
            <a:r>
              <a:t>as much as to the wood.</a:t>
            </a:r>
          </a:p>
        </p:txBody>
      </p:sp>
      <p:sp>
        <p:nvSpPr>
          <p:cNvPr id="196" name="When we are able to build open spaces in the same way we have learned to pile on the logs, then we can come to see how it is fuel, and absence of the fuel together, that make fire possible.…"/>
          <p:cNvSpPr txBox="1"/>
          <p:nvPr/>
        </p:nvSpPr>
        <p:spPr>
          <a:xfrm>
            <a:off x="7892469" y="2727070"/>
            <a:ext cx="7181008" cy="72697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lnSpc>
                <a:spcPct val="100000"/>
              </a:lnSpc>
              <a:spcBef>
                <a:spcPts val="1600"/>
              </a:spcBef>
              <a:defRPr sz="2400">
                <a:solidFill>
                  <a:srgbClr val="625851"/>
                </a:solidFill>
                <a:latin typeface="iA Writer Mono S Regular"/>
                <a:ea typeface="iA Writer Mono S Regular"/>
                <a:cs typeface="iA Writer Mono S Regular"/>
                <a:sym typeface="iA Writer Mono S Regular"/>
              </a:defRPr>
            </a:pPr>
            <a:r>
              <a:t>When we are able to build</a:t>
            </a:r>
            <a:br/>
            <a:r>
              <a:t>open spaces</a:t>
            </a:r>
            <a:br/>
            <a:r>
              <a:t>in the same way</a:t>
            </a:r>
            <a:br/>
            <a:r>
              <a:t>we have learned</a:t>
            </a:r>
            <a:br/>
            <a:r>
              <a:t>to pile on the logs,</a:t>
            </a:r>
            <a:br/>
            <a:r>
              <a:t>then we can come to see how</a:t>
            </a:r>
            <a:br/>
            <a:r>
              <a:t>it is fuel, and absence of the fuel</a:t>
            </a:r>
            <a:br/>
            <a:r>
              <a:t>together, that make fire possible.</a:t>
            </a:r>
          </a:p>
          <a:p>
            <a:pPr defTabSz="457200">
              <a:lnSpc>
                <a:spcPct val="100000"/>
              </a:lnSpc>
              <a:spcBef>
                <a:spcPts val="1600"/>
              </a:spcBef>
              <a:defRPr sz="2400">
                <a:solidFill>
                  <a:srgbClr val="625851"/>
                </a:solidFill>
                <a:latin typeface="iA Writer Mono S Regular"/>
                <a:ea typeface="iA Writer Mono S Regular"/>
                <a:cs typeface="iA Writer Mono S Regular"/>
                <a:sym typeface="iA Writer Mono S Regular"/>
              </a:defRPr>
            </a:pPr>
            <a:r>
              <a:t>We only need to lay a log</a:t>
            </a:r>
            <a:br/>
            <a:r>
              <a:t>lightly from time to time.</a:t>
            </a:r>
            <a:br/>
            <a:r>
              <a:t>A fire</a:t>
            </a:r>
            <a:br/>
            <a:r>
              <a:t>grows</a:t>
            </a:r>
            <a:br/>
            <a:r>
              <a:t>simply because the space is there,</a:t>
            </a:r>
            <a:br/>
            <a:r>
              <a:t>with openings</a:t>
            </a:r>
            <a:br/>
            <a:r>
              <a:t>in which the flame</a:t>
            </a:r>
            <a:br/>
            <a:r>
              <a:t>that knows just how it wants to burn</a:t>
            </a:r>
            <a:br/>
            <a:r>
              <a:t>can find its way.</a:t>
            </a:r>
          </a:p>
        </p:txBody>
      </p:sp>
      <p:pic>
        <p:nvPicPr>
          <p:cNvPr id="197" name="Image" descr="Image"/>
          <p:cNvPicPr>
            <a:picLocks noChangeAspect="1"/>
          </p:cNvPicPr>
          <p:nvPr/>
        </p:nvPicPr>
        <p:blipFill>
          <a:blip r:embed="rId3">
            <a:extLst/>
          </a:blip>
          <a:srcRect l="10217" t="11478" r="0" b="11478"/>
          <a:stretch>
            <a:fillRect/>
          </a:stretch>
        </p:blipFill>
        <p:spPr>
          <a:xfrm>
            <a:off x="15274209" y="-82677"/>
            <a:ext cx="9099396" cy="1388135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omeone Read The Mission:…"/>
          <p:cNvSpPr txBox="1"/>
          <p:nvPr>
            <p:ph type="title"/>
          </p:nvPr>
        </p:nvSpPr>
        <p:spPr>
          <a:xfrm>
            <a:off x="1203685" y="1093092"/>
            <a:ext cx="9779001" cy="11529816"/>
          </a:xfrm>
          <a:prstGeom prst="rect">
            <a:avLst/>
          </a:prstGeom>
        </p:spPr>
        <p:txBody>
          <a:bodyPr/>
          <a:lstStyle/>
          <a:p>
            <a:pPr defTabSz="1487386">
              <a:defRPr spc="-103" sz="5185">
                <a:solidFill>
                  <a:srgbClr val="881910"/>
                </a:solidFill>
              </a:defRPr>
            </a:pPr>
            <a:r>
              <a:t>Someone Read The Mission: </a:t>
            </a:r>
          </a:p>
          <a:p>
            <a:pPr defTabSz="1487386">
              <a:defRPr b="0" spc="-103" sz="5185"/>
            </a:pPr>
          </a:p>
          <a:p>
            <a:pPr defTabSz="1487386">
              <a:defRPr b="0" spc="-103" sz="5185">
                <a:solidFill>
                  <a:srgbClr val="625851"/>
                </a:solidFill>
              </a:defRPr>
            </a:pPr>
            <a:r>
              <a:t>Guilford’s longstanding mission is clear and distinctive: To provide a transformative, practical, and excellent liberal arts education that produces critical thinkers in an inclusive, diverse environment, guided by Quaker testimonies of community, equality, integrity, peace and simplicity and emphasizing the creative problem-solving skills, experience, enthusiasm, and international perspectives necessary to promote positive change in the world.</a:t>
            </a:r>
          </a:p>
        </p:txBody>
      </p:sp>
      <p:pic>
        <p:nvPicPr>
          <p:cNvPr id="202" name="Guilford College Movein 2017 34.jpg" descr="Guilford College Movein 2017 34.jpg"/>
          <p:cNvPicPr>
            <a:picLocks noChangeAspect="1"/>
          </p:cNvPicPr>
          <p:nvPr/>
        </p:nvPicPr>
        <p:blipFill>
          <a:blip r:embed="rId3">
            <a:extLst/>
          </a:blip>
          <a:stretch>
            <a:fillRect/>
          </a:stretch>
        </p:blipFill>
        <p:spPr>
          <a:xfrm>
            <a:off x="11104644" y="3258937"/>
            <a:ext cx="13310458" cy="74871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he Goal: To be in conversation with what it means for Guilford to be (and remain) connected to the Quaker tradition."/>
          <p:cNvSpPr txBox="1"/>
          <p:nvPr>
            <p:ph type="ctrTitle"/>
          </p:nvPr>
        </p:nvSpPr>
        <p:spPr>
          <a:xfrm>
            <a:off x="1206498" y="4354493"/>
            <a:ext cx="21971004" cy="4295382"/>
          </a:xfrm>
          <a:prstGeom prst="rect">
            <a:avLst/>
          </a:prstGeom>
        </p:spPr>
        <p:txBody>
          <a:bodyPr/>
          <a:lstStyle/>
          <a:p>
            <a:pPr defTabSz="1950671">
              <a:defRPr b="0" spc="-185" sz="9280">
                <a:solidFill>
                  <a:srgbClr val="881910"/>
                </a:solidFill>
              </a:defRPr>
            </a:pPr>
            <a:r>
              <a:t>The Goal: </a:t>
            </a:r>
            <a:r>
              <a:rPr b="1">
                <a:solidFill>
                  <a:srgbClr val="625851"/>
                </a:solidFill>
              </a:rPr>
              <a:t>To be in conversation</a:t>
            </a:r>
            <a:r>
              <a:t> with what it means for Guilford to be (and remain) connected to the </a:t>
            </a:r>
            <a:r>
              <a:rPr b="1">
                <a:solidFill>
                  <a:srgbClr val="625851"/>
                </a:solidFill>
              </a:rPr>
              <a:t>Quaker tradition</a:t>
            </a:r>
            <a:r>
              <a:t>.</a:t>
            </a:r>
          </a:p>
        </p:txBody>
      </p:sp>
      <p:pic>
        <p:nvPicPr>
          <p:cNvPr id="207" name="pasted-movie.png" descr="pasted-movie.png"/>
          <p:cNvPicPr>
            <a:picLocks noChangeAspect="1"/>
          </p:cNvPicPr>
          <p:nvPr/>
        </p:nvPicPr>
        <p:blipFill>
          <a:blip r:embed="rId3">
            <a:alphaModFix amt="19868"/>
            <a:extLst/>
          </a:blip>
          <a:stretch>
            <a:fillRect/>
          </a:stretch>
        </p:blipFill>
        <p:spPr>
          <a:xfrm>
            <a:off x="17084129" y="6275894"/>
            <a:ext cx="7150101" cy="73787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lide Number"/>
          <p:cNvSpPr txBox="1"/>
          <p:nvPr>
            <p:ph type="sldNum" sz="quarter" idx="2"/>
          </p:nvPr>
        </p:nvSpPr>
        <p:spPr>
          <a:xfrm>
            <a:off x="1325416" y="690389"/>
            <a:ext cx="393312" cy="614645"/>
          </a:xfrm>
          <a:prstGeom prst="rect">
            <a:avLst/>
          </a:prstGeom>
          <a:extLst>
            <a:ext uri="{C572A759-6A51-4108-AA02-DFA0A04FC94B}">
              <ma14:wrappingTextBoxFlag xmlns:ma14="http://schemas.microsoft.com/office/mac/drawingml/2011/main" val="1"/>
            </a:ext>
          </a:extLst>
        </p:spPr>
        <p:txBody>
          <a:bodyPr/>
          <a:lstStyle>
            <a:lvl1pPr algn="ctr">
              <a:defRPr sz="2800">
                <a:solidFill>
                  <a:srgbClr val="FFFFFF"/>
                </a:solidFill>
                <a:latin typeface="Helvetica"/>
                <a:ea typeface="Helvetica"/>
                <a:cs typeface="Helvetica"/>
                <a:sym typeface="Helvetica"/>
              </a:defRPr>
            </a:lvl1pPr>
          </a:lstStyle>
          <a:p>
            <a:pPr/>
            <a:fld id="{86CB4B4D-7CA3-9044-876B-883B54F8677D}" type="slidenum"/>
          </a:p>
        </p:txBody>
      </p:sp>
      <p:sp>
        <p:nvSpPr>
          <p:cNvPr id="212" name="MEET OUR…"/>
          <p:cNvSpPr txBox="1"/>
          <p:nvPr/>
        </p:nvSpPr>
        <p:spPr>
          <a:xfrm>
            <a:off x="1679574" y="8118884"/>
            <a:ext cx="16067621" cy="430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828433">
              <a:lnSpc>
                <a:spcPct val="100000"/>
              </a:lnSpc>
              <a:spcBef>
                <a:spcPts val="0"/>
              </a:spcBef>
              <a:defRPr b="1" spc="600" sz="13800">
                <a:latin typeface="Helvetica"/>
                <a:ea typeface="Helvetica"/>
                <a:cs typeface="Helvetica"/>
                <a:sym typeface="Helvetica"/>
              </a:defRPr>
            </a:pPr>
            <a:r>
              <a:t>MEET OUR</a:t>
            </a:r>
          </a:p>
          <a:p>
            <a:pPr defTabSz="1828433">
              <a:lnSpc>
                <a:spcPct val="100000"/>
              </a:lnSpc>
              <a:spcBef>
                <a:spcPts val="0"/>
              </a:spcBef>
              <a:defRPr b="1" spc="600" sz="13800">
                <a:latin typeface="Helvetica"/>
                <a:ea typeface="Helvetica"/>
                <a:cs typeface="Helvetica"/>
                <a:sym typeface="Helvetica"/>
              </a:defRPr>
            </a:pPr>
            <a:r>
              <a:t>TEAM</a:t>
            </a:r>
          </a:p>
        </p:txBody>
      </p:sp>
      <p:sp>
        <p:nvSpPr>
          <p:cNvPr id="213" name="WRITE SOMETHING HERE"/>
          <p:cNvSpPr txBox="1"/>
          <p:nvPr/>
        </p:nvSpPr>
        <p:spPr>
          <a:xfrm>
            <a:off x="1679574" y="7380220"/>
            <a:ext cx="8245231"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828433">
              <a:lnSpc>
                <a:spcPct val="150000"/>
              </a:lnSpc>
              <a:spcBef>
                <a:spcPts val="0"/>
              </a:spcBef>
              <a:defRPr b="1" spc="1200" sz="2800">
                <a:solidFill>
                  <a:srgbClr val="7F7F7F"/>
                </a:solidFill>
                <a:latin typeface="Helvetica"/>
                <a:ea typeface="Helvetica"/>
                <a:cs typeface="Helvetica"/>
                <a:sym typeface="Helvetica"/>
              </a:defRPr>
            </a:lvl1pPr>
          </a:lstStyle>
          <a:p>
            <a:pPr/>
            <a:r>
              <a:t>WRITE SOMETHING HERE</a:t>
            </a:r>
          </a:p>
        </p:txBody>
      </p:sp>
      <p:pic>
        <p:nvPicPr>
          <p:cNvPr id="214" name="image1.jpeg" descr="image1.jpeg"/>
          <p:cNvPicPr>
            <a:picLocks noChangeAspect="1"/>
          </p:cNvPicPr>
          <p:nvPr/>
        </p:nvPicPr>
        <p:blipFill>
          <a:blip r:embed="rId2">
            <a:extLst/>
          </a:blip>
          <a:srcRect l="13" t="0" r="12" b="0"/>
          <a:stretch>
            <a:fillRect/>
          </a:stretch>
        </p:blipFill>
        <p:spPr>
          <a:xfrm>
            <a:off x="6350" y="0"/>
            <a:ext cx="24377651" cy="13715999"/>
          </a:xfrm>
          <a:prstGeom prst="rect">
            <a:avLst/>
          </a:prstGeom>
          <a:ln w="12700">
            <a:miter lim="400000"/>
          </a:ln>
        </p:spPr>
      </p:pic>
      <p:pic>
        <p:nvPicPr>
          <p:cNvPr id="215" name="23972162938_a57053a8a0_k.jpg" descr="23972162938_a57053a8a0_k.jpg"/>
          <p:cNvPicPr>
            <a:picLocks noChangeAspect="1"/>
          </p:cNvPicPr>
          <p:nvPr/>
        </p:nvPicPr>
        <p:blipFill>
          <a:blip r:embed="rId3">
            <a:extLst/>
          </a:blip>
          <a:stretch>
            <a:fillRect/>
          </a:stretch>
        </p:blipFill>
        <p:spPr>
          <a:xfrm>
            <a:off x="6350" y="3571"/>
            <a:ext cx="24371300" cy="13708858"/>
          </a:xfrm>
          <a:prstGeom prst="rect">
            <a:avLst/>
          </a:prstGeom>
          <a:ln w="12700">
            <a:miter lim="400000"/>
          </a:ln>
        </p:spPr>
      </p:pic>
      <p:sp>
        <p:nvSpPr>
          <p:cNvPr id="216" name="Jaroslav…"/>
          <p:cNvSpPr txBox="1"/>
          <p:nvPr/>
        </p:nvSpPr>
        <p:spPr>
          <a:xfrm>
            <a:off x="3403801" y="6139179"/>
            <a:ext cx="5631605"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1828433">
              <a:lnSpc>
                <a:spcPct val="100000"/>
              </a:lnSpc>
              <a:spcBef>
                <a:spcPts val="0"/>
              </a:spcBef>
              <a:defRPr b="1" spc="600" sz="4400">
                <a:solidFill>
                  <a:srgbClr val="B2A59F"/>
                </a:solidFill>
                <a:latin typeface="Helvetica"/>
                <a:ea typeface="Helvetica"/>
                <a:cs typeface="Helvetica"/>
                <a:sym typeface="Helvetica"/>
              </a:defRPr>
            </a:pPr>
            <a:r>
              <a:t>Jaroslav</a:t>
            </a:r>
          </a:p>
          <a:p>
            <a:pPr algn="r" defTabSz="1828433">
              <a:lnSpc>
                <a:spcPct val="100000"/>
              </a:lnSpc>
              <a:spcBef>
                <a:spcPts val="0"/>
              </a:spcBef>
              <a:defRPr b="1" spc="600" sz="4400">
                <a:solidFill>
                  <a:srgbClr val="B2A59F"/>
                </a:solidFill>
                <a:latin typeface="Helvetica"/>
                <a:ea typeface="Helvetica"/>
                <a:cs typeface="Helvetica"/>
                <a:sym typeface="Helvetica"/>
              </a:defRPr>
            </a:pPr>
            <a:r>
              <a:t>Pelikan</a:t>
            </a:r>
          </a:p>
        </p:txBody>
      </p:sp>
      <p:sp>
        <p:nvSpPr>
          <p:cNvPr id="217" name="“…tradition is the living faith of the dead, traditionalism is the dead faith of the living. And, I suppose I should add, it is traditionalism that gives…"/>
          <p:cNvSpPr txBox="1"/>
          <p:nvPr>
            <p:ph type="title" idx="4294967295"/>
          </p:nvPr>
        </p:nvSpPr>
        <p:spPr>
          <a:xfrm>
            <a:off x="10800728" y="3721249"/>
            <a:ext cx="12497011" cy="5866209"/>
          </a:xfrm>
          <a:prstGeom prst="rect">
            <a:avLst/>
          </a:prstGeom>
          <a:ln w="9525">
            <a:round/>
          </a:ln>
        </p:spPr>
        <p:txBody>
          <a:bodyPr anchor="b"/>
          <a:lstStyle/>
          <a:p>
            <a:pPr defTabSz="1560536">
              <a:defRPr b="0" spc="-148" sz="7424">
                <a:solidFill>
                  <a:srgbClr val="FFFFFF"/>
                </a:solidFill>
              </a:defRPr>
            </a:pPr>
            <a:r>
              <a:t>“…</a:t>
            </a:r>
            <a:r>
              <a:rPr b="1"/>
              <a:t>tradition is the living faith of the dead</a:t>
            </a:r>
            <a:r>
              <a:t>, traditionalism is the dead faith of the living. And, I suppose I should add, it is traditionalism that gives</a:t>
            </a:r>
          </a:p>
          <a:p>
            <a:pPr defTabSz="1560536">
              <a:defRPr b="0" spc="-148" sz="7424">
                <a:solidFill>
                  <a:srgbClr val="FFFFFF"/>
                </a:solidFill>
              </a:defRPr>
            </a:pPr>
            <a:r>
              <a:t>tradition such a bad name.”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17"/>
                                        </p:tgtEl>
                                        <p:attrNameLst>
                                          <p:attrName>style.visibility</p:attrName>
                                        </p:attrNameLst>
                                      </p:cBhvr>
                                      <p:to>
                                        <p:strVal val="visible"/>
                                      </p:to>
                                    </p:set>
                                    <p:anim calcmode="lin" valueType="num">
                                      <p:cBhvr>
                                        <p:cTn id="7" dur="1000" fill="hold"/>
                                        <p:tgtEl>
                                          <p:spTgt spid="217"/>
                                        </p:tgtEl>
                                        <p:attrNameLst>
                                          <p:attrName>ppt_x</p:attrName>
                                        </p:attrNameLst>
                                      </p:cBhvr>
                                      <p:tavLst>
                                        <p:tav tm="0">
                                          <p:val>
                                            <p:strVal val="0-#ppt_w/2"/>
                                          </p:val>
                                        </p:tav>
                                        <p:tav tm="100000">
                                          <p:val>
                                            <p:strVal val="#ppt_x"/>
                                          </p:val>
                                        </p:tav>
                                      </p:tavLst>
                                    </p:anim>
                                    <p:anim calcmode="lin" valueType="num">
                                      <p:cBhvr>
                                        <p:cTn id="8" dur="1000" fill="hold"/>
                                        <p:tgtEl>
                                          <p:spTgt spid="2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16"/>
                                        </p:tgtEl>
                                        <p:attrNameLst>
                                          <p:attrName>style.visibility</p:attrName>
                                        </p:attrNameLst>
                                      </p:cBhvr>
                                      <p:to>
                                        <p:strVal val="visible"/>
                                      </p:to>
                                    </p:set>
                                    <p:anim calcmode="lin" valueType="num">
                                      <p:cBhvr>
                                        <p:cTn id="13" dur="1000" fill="hold"/>
                                        <p:tgtEl>
                                          <p:spTgt spid="216"/>
                                        </p:tgtEl>
                                        <p:attrNameLst>
                                          <p:attrName>ppt_x</p:attrName>
                                        </p:attrNameLst>
                                      </p:cBhvr>
                                      <p:tavLst>
                                        <p:tav tm="0">
                                          <p:val>
                                            <p:strVal val="0-#ppt_w/2"/>
                                          </p:val>
                                        </p:tav>
                                        <p:tav tm="100000">
                                          <p:val>
                                            <p:strVal val="#ppt_x"/>
                                          </p:val>
                                        </p:tav>
                                      </p:tavLst>
                                    </p:anim>
                                    <p:anim calcmode="lin" valueType="num">
                                      <p:cBhvr>
                                        <p:cTn id="14" dur="10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1"/>
      <p:bldP build="whole" bldLvl="1" animBg="1" rev="0" advAuto="0" spid="216"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Question Mark.jpg" descr="Question Mark.jpg"/>
          <p:cNvPicPr>
            <a:picLocks noChangeAspect="1"/>
          </p:cNvPicPr>
          <p:nvPr/>
        </p:nvPicPr>
        <p:blipFill>
          <a:blip r:embed="rId3">
            <a:extLst/>
          </a:blip>
          <a:srcRect l="572" t="6572" r="572" b="10259"/>
          <a:stretch>
            <a:fillRect/>
          </a:stretch>
        </p:blipFill>
        <p:spPr>
          <a:xfrm>
            <a:off x="-91556" y="-37604"/>
            <a:ext cx="24567112" cy="13791209"/>
          </a:xfrm>
          <a:prstGeom prst="rect">
            <a:avLst/>
          </a:prstGeom>
          <a:ln w="12700">
            <a:miter lim="400000"/>
          </a:ln>
        </p:spPr>
      </p:pic>
      <p:sp>
        <p:nvSpPr>
          <p:cNvPr id="220" name="The Perennial Question: Is Guilford a Quaker School?"/>
          <p:cNvSpPr txBox="1"/>
          <p:nvPr>
            <p:ph type="title"/>
          </p:nvPr>
        </p:nvSpPr>
        <p:spPr>
          <a:xfrm>
            <a:off x="1048039" y="5406191"/>
            <a:ext cx="10476698" cy="2903618"/>
          </a:xfrm>
          <a:prstGeom prst="rect">
            <a:avLst/>
          </a:prstGeom>
        </p:spPr>
        <p:txBody>
          <a:bodyPr/>
          <a:lstStyle>
            <a:lvl1pPr defTabSz="2072588">
              <a:defRPr spc="-139" sz="6970">
                <a:solidFill>
                  <a:srgbClr val="FFFFFF"/>
                </a:solidFill>
              </a:defRPr>
            </a:lvl1pPr>
          </a:lstStyle>
          <a:p>
            <a:pPr/>
            <a:r>
              <a:t>The Perennial Question: Is Guilford a Quaker School?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Question Mark.jpg" descr="Question Mark.jpg"/>
          <p:cNvPicPr>
            <a:picLocks noChangeAspect="1"/>
          </p:cNvPicPr>
          <p:nvPr/>
        </p:nvPicPr>
        <p:blipFill>
          <a:blip r:embed="rId3">
            <a:extLst/>
          </a:blip>
          <a:srcRect l="572" t="6572" r="572" b="10259"/>
          <a:stretch>
            <a:fillRect/>
          </a:stretch>
        </p:blipFill>
        <p:spPr>
          <a:xfrm>
            <a:off x="-91556" y="-37604"/>
            <a:ext cx="24567112" cy="13791208"/>
          </a:xfrm>
          <a:prstGeom prst="rect">
            <a:avLst/>
          </a:prstGeom>
          <a:ln w="12700">
            <a:miter lim="400000"/>
          </a:ln>
        </p:spPr>
      </p:pic>
      <p:sp>
        <p:nvSpPr>
          <p:cNvPr id="225" name="The Perennial Question: Is Guilford a Quaker School?"/>
          <p:cNvSpPr txBox="1"/>
          <p:nvPr>
            <p:ph type="title"/>
          </p:nvPr>
        </p:nvSpPr>
        <p:spPr>
          <a:xfrm>
            <a:off x="1302039" y="1646991"/>
            <a:ext cx="10476698" cy="2903618"/>
          </a:xfrm>
          <a:prstGeom prst="rect">
            <a:avLst/>
          </a:prstGeom>
        </p:spPr>
        <p:txBody>
          <a:bodyPr/>
          <a:lstStyle>
            <a:lvl1pPr defTabSz="2072588">
              <a:defRPr spc="-139" sz="6970">
                <a:solidFill>
                  <a:srgbClr val="FFFFFF"/>
                </a:solidFill>
              </a:defRPr>
            </a:lvl1pPr>
          </a:lstStyle>
          <a:p>
            <a:pPr/>
            <a:r>
              <a:t>The Perennial Question: Is Guilford a Quaker School?</a:t>
            </a:r>
          </a:p>
        </p:txBody>
      </p:sp>
      <p:sp>
        <p:nvSpPr>
          <p:cNvPr id="226" name="How does this question usually go?…"/>
          <p:cNvSpPr txBox="1"/>
          <p:nvPr/>
        </p:nvSpPr>
        <p:spPr>
          <a:xfrm>
            <a:off x="1302039" y="5509844"/>
            <a:ext cx="10476698" cy="6088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1584920">
              <a:lnSpc>
                <a:spcPct val="80000"/>
              </a:lnSpc>
              <a:spcBef>
                <a:spcPts val="0"/>
              </a:spcBef>
              <a:defRPr b="1" spc="-87" sz="4355">
                <a:solidFill>
                  <a:srgbClr val="881910"/>
                </a:solidFill>
              </a:defRPr>
            </a:pPr>
            <a:r>
              <a:t>How does this question usually go?</a:t>
            </a:r>
          </a:p>
          <a:p>
            <a:pPr defTabSz="1584920">
              <a:lnSpc>
                <a:spcPct val="80000"/>
              </a:lnSpc>
              <a:spcBef>
                <a:spcPts val="0"/>
              </a:spcBef>
              <a:defRPr b="1" spc="-87" sz="4355">
                <a:solidFill>
                  <a:srgbClr val="881910"/>
                </a:solidFill>
              </a:defRPr>
            </a:pPr>
          </a:p>
          <a:p>
            <a:pPr defTabSz="1584920">
              <a:lnSpc>
                <a:spcPct val="80000"/>
              </a:lnSpc>
              <a:spcBef>
                <a:spcPts val="0"/>
              </a:spcBef>
              <a:defRPr b="1" spc="-87" sz="4355">
                <a:solidFill>
                  <a:srgbClr val="881910"/>
                </a:solidFill>
              </a:defRPr>
            </a:pPr>
            <a:r>
              <a:t>Is it someone’s responsibility to keep Guilford Quaker? Who?</a:t>
            </a:r>
          </a:p>
          <a:p>
            <a:pPr defTabSz="1584920">
              <a:lnSpc>
                <a:spcPct val="80000"/>
              </a:lnSpc>
              <a:spcBef>
                <a:spcPts val="0"/>
              </a:spcBef>
              <a:defRPr b="1" spc="-87" sz="4355">
                <a:solidFill>
                  <a:srgbClr val="881910"/>
                </a:solidFill>
              </a:defRPr>
            </a:pPr>
          </a:p>
          <a:p>
            <a:pPr defTabSz="1584920">
              <a:lnSpc>
                <a:spcPct val="80000"/>
              </a:lnSpc>
              <a:spcBef>
                <a:spcPts val="0"/>
              </a:spcBef>
              <a:defRPr b="1" spc="-87" sz="4355">
                <a:solidFill>
                  <a:srgbClr val="881910"/>
                </a:solidFill>
              </a:defRPr>
            </a:pPr>
            <a:r>
              <a:t>How do we want to answer this question? </a:t>
            </a:r>
          </a:p>
          <a:p>
            <a:pPr defTabSz="1584920">
              <a:lnSpc>
                <a:spcPct val="80000"/>
              </a:lnSpc>
              <a:spcBef>
                <a:spcPts val="0"/>
              </a:spcBef>
              <a:defRPr b="1" spc="-87" sz="4355">
                <a:solidFill>
                  <a:srgbClr val="881910"/>
                </a:solidFill>
              </a:defRPr>
            </a:pPr>
          </a:p>
          <a:p>
            <a:pPr defTabSz="1584920">
              <a:lnSpc>
                <a:spcPct val="80000"/>
              </a:lnSpc>
              <a:spcBef>
                <a:spcPts val="0"/>
              </a:spcBef>
              <a:defRPr b="1" spc="-87" sz="4355">
                <a:solidFill>
                  <a:srgbClr val="881910"/>
                </a:solidFill>
              </a:defRPr>
            </a:pPr>
            <a:r>
              <a:t>Are we putting too much on a question?</a:t>
            </a:r>
          </a:p>
          <a:p>
            <a:pPr defTabSz="1584920">
              <a:lnSpc>
                <a:spcPct val="80000"/>
              </a:lnSpc>
              <a:spcBef>
                <a:spcPts val="0"/>
              </a:spcBef>
              <a:defRPr b="1" spc="-87" sz="4355">
                <a:solidFill>
                  <a:srgbClr val="881910"/>
                </a:solidFill>
              </a:defRPr>
            </a:pPr>
          </a:p>
          <a:p>
            <a:pPr defTabSz="1584920">
              <a:lnSpc>
                <a:spcPct val="80000"/>
              </a:lnSpc>
              <a:spcBef>
                <a:spcPts val="0"/>
              </a:spcBef>
              <a:defRPr b="1" spc="-87" sz="4355">
                <a:solidFill>
                  <a:srgbClr val="881910"/>
                </a:solidFill>
              </a:defRPr>
            </a:pPr>
            <a:r>
              <a:t>Creating new questions.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Framing: Where Have We Been? And Where Can We Go?"/>
          <p:cNvSpPr txBox="1"/>
          <p:nvPr>
            <p:ph type="title"/>
          </p:nvPr>
        </p:nvSpPr>
        <p:spPr>
          <a:prstGeom prst="rect">
            <a:avLst/>
          </a:prstGeom>
        </p:spPr>
        <p:txBody>
          <a:bodyPr/>
          <a:lstStyle>
            <a:lvl1pPr defTabSz="1901904">
              <a:defRPr spc="-132" sz="6629">
                <a:solidFill>
                  <a:srgbClr val="881910"/>
                </a:solidFill>
              </a:defRPr>
            </a:lvl1pPr>
          </a:lstStyle>
          <a:p>
            <a:pPr/>
            <a:r>
              <a:t>Framing: Where Have We Been? And Where Can We Go?</a:t>
            </a:r>
          </a:p>
        </p:txBody>
      </p:sp>
      <p:sp>
        <p:nvSpPr>
          <p:cNvPr id="231" name="Campus changes in commitments (and how we understand them): for example, Integration and equality.…"/>
          <p:cNvSpPr txBox="1"/>
          <p:nvPr>
            <p:ph type="body" idx="1"/>
          </p:nvPr>
        </p:nvSpPr>
        <p:spPr>
          <a:xfrm>
            <a:off x="1224886" y="2887935"/>
            <a:ext cx="15269569" cy="8815997"/>
          </a:xfrm>
          <a:prstGeom prst="rect">
            <a:avLst/>
          </a:prstGeom>
        </p:spPr>
        <p:txBody>
          <a:bodyPr/>
          <a:lstStyle/>
          <a:p>
            <a:pPr marL="499872" indent="-499872" defTabSz="1999437">
              <a:spcBef>
                <a:spcPts val="3600"/>
              </a:spcBef>
              <a:defRPr sz="4264">
                <a:solidFill>
                  <a:srgbClr val="625851"/>
                </a:solidFill>
              </a:defRPr>
            </a:pPr>
            <a:r>
              <a:rPr b="1"/>
              <a:t>Campus changes in commitments</a:t>
            </a:r>
            <a:r>
              <a:t> (and how we understand them): for example, Integration and equality.</a:t>
            </a:r>
          </a:p>
          <a:p>
            <a:pPr marL="499872" indent="-499872" defTabSz="1999437">
              <a:spcBef>
                <a:spcPts val="3600"/>
              </a:spcBef>
              <a:defRPr sz="4264">
                <a:solidFill>
                  <a:srgbClr val="625851"/>
                </a:solidFill>
              </a:defRPr>
            </a:pPr>
            <a:r>
              <a:rPr b="1"/>
              <a:t>Campus changes in who we are</a:t>
            </a:r>
            <a:r>
              <a:t>: from Quaker to non-Quaker, from PWI to Minority serving, from Quaker leadership to mostly non-Quakers steeped in Guilford ethos.</a:t>
            </a:r>
          </a:p>
          <a:p>
            <a:pPr marL="499872" indent="-499872" defTabSz="1999437">
              <a:spcBef>
                <a:spcPts val="3600"/>
              </a:spcBef>
              <a:defRPr sz="4264">
                <a:solidFill>
                  <a:srgbClr val="625851"/>
                </a:solidFill>
              </a:defRPr>
            </a:pPr>
            <a:r>
              <a:rPr b="1"/>
              <a:t>Campus changes in culture</a:t>
            </a:r>
            <a:r>
              <a:t>: from a focus on birthright and legacy to a shift towards diversity, openness, less sectarian, and more inclusive rooted in more of an ethos/feeling. </a:t>
            </a:r>
          </a:p>
          <a:p>
            <a:pPr marL="499872" indent="-499872" defTabSz="1999437">
              <a:spcBef>
                <a:spcPts val="3600"/>
              </a:spcBef>
              <a:defRPr sz="4264">
                <a:solidFill>
                  <a:srgbClr val="625851"/>
                </a:solidFill>
              </a:defRPr>
            </a:pPr>
            <a:r>
              <a:rPr b="1"/>
              <a:t>Campus changes in what it means to be Quaker</a:t>
            </a:r>
            <a:r>
              <a:t>: from a more policing of the Quaker tradition (as less and less Quakers on campus) to a more participatory approach, it takes all of us.</a:t>
            </a:r>
          </a:p>
        </p:txBody>
      </p:sp>
      <p:pic>
        <p:nvPicPr>
          <p:cNvPr id="232" name="pasted-movie.png" descr="pasted-movie.png"/>
          <p:cNvPicPr>
            <a:picLocks noChangeAspect="1"/>
          </p:cNvPicPr>
          <p:nvPr/>
        </p:nvPicPr>
        <p:blipFill>
          <a:blip r:embed="rId3">
            <a:alphaModFix amt="19868"/>
            <a:extLst/>
          </a:blip>
          <a:stretch>
            <a:fillRect/>
          </a:stretch>
        </p:blipFill>
        <p:spPr>
          <a:xfrm>
            <a:off x="17084129" y="6275894"/>
            <a:ext cx="7150101" cy="7378701"/>
          </a:xfrm>
          <a:prstGeom prst="rect">
            <a:avLst/>
          </a:prstGeom>
          <a:ln w="12700">
            <a:miter lim="400000"/>
          </a:ln>
        </p:spPr>
      </p:pic>
      <p:sp>
        <p:nvSpPr>
          <p:cNvPr id="233" name="These campus changes are not necessarily good or bad, but they do mean regularly needing to reinterpret and reinterrogate what it means for us as a college to be “Quaker.”"/>
          <p:cNvSpPr txBox="1"/>
          <p:nvPr/>
        </p:nvSpPr>
        <p:spPr>
          <a:xfrm>
            <a:off x="828454" y="12079204"/>
            <a:ext cx="17576813" cy="10562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3300">
                <a:solidFill>
                  <a:srgbClr val="625851"/>
                </a:solidFill>
              </a:defRPr>
            </a:lvl1pPr>
          </a:lstStyle>
          <a:p>
            <a:pPr/>
            <a:r>
              <a:t>These campus changes are not necessarily good or bad, but they do mean regularly needing to reinterpret and reinterrogate what it means for us as a college to be “Quaker.”</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he Guilford Quaker Ethos / Ecosystem"/>
          <p:cNvSpPr txBox="1"/>
          <p:nvPr>
            <p:ph type="title"/>
          </p:nvPr>
        </p:nvSpPr>
        <p:spPr>
          <a:xfrm>
            <a:off x="820392" y="470540"/>
            <a:ext cx="12178023" cy="1435101"/>
          </a:xfrm>
          <a:prstGeom prst="rect">
            <a:avLst/>
          </a:prstGeom>
        </p:spPr>
        <p:txBody>
          <a:bodyPr/>
          <a:lstStyle>
            <a:lvl1pPr defTabSz="1487386">
              <a:defRPr spc="-103" sz="5185">
                <a:solidFill>
                  <a:srgbClr val="881910"/>
                </a:solidFill>
              </a:defRPr>
            </a:lvl1pPr>
          </a:lstStyle>
          <a:p>
            <a:pPr/>
            <a:r>
              <a:t>The Guilford Quaker Ethos / Ecosystem</a:t>
            </a:r>
          </a:p>
        </p:txBody>
      </p:sp>
      <p:sp>
        <p:nvSpPr>
          <p:cNvPr id="238" name="Importance of Communal Discernment: There is truth and wisdom in the community. We have everything we need to do what this community was created for.…"/>
          <p:cNvSpPr txBox="1"/>
          <p:nvPr>
            <p:ph type="body" sz="half" idx="1"/>
          </p:nvPr>
        </p:nvSpPr>
        <p:spPr>
          <a:xfrm>
            <a:off x="1206500" y="3209803"/>
            <a:ext cx="9779000" cy="9295331"/>
          </a:xfrm>
          <a:prstGeom prst="rect">
            <a:avLst/>
          </a:prstGeom>
        </p:spPr>
        <p:txBody>
          <a:bodyPr/>
          <a:lstStyle/>
          <a:p>
            <a:pPr marL="530352" indent="-530352" defTabSz="2121354">
              <a:spcBef>
                <a:spcPts val="3900"/>
              </a:spcBef>
              <a:defRPr sz="4176">
                <a:solidFill>
                  <a:srgbClr val="625851"/>
                </a:solidFill>
              </a:defRPr>
            </a:pPr>
            <a:r>
              <a:t>Importance of Communal Discernment: There is truth and wisdom in the community. </a:t>
            </a:r>
            <a:r>
              <a:rPr b="1"/>
              <a:t>We have everything we need to do what this community was created for.</a:t>
            </a:r>
          </a:p>
          <a:p>
            <a:pPr marL="530352" indent="-530352" defTabSz="2121354">
              <a:spcBef>
                <a:spcPts val="3900"/>
              </a:spcBef>
              <a:defRPr sz="4176">
                <a:solidFill>
                  <a:srgbClr val="625851"/>
                </a:solidFill>
              </a:defRPr>
            </a:pPr>
            <a:r>
              <a:t>A </a:t>
            </a:r>
            <a:r>
              <a:rPr b="1"/>
              <a:t>participatory community</a:t>
            </a:r>
            <a:r>
              <a:t> is one that shares responsibility, learning, and acting together.</a:t>
            </a:r>
          </a:p>
          <a:p>
            <a:pPr marL="530352" indent="-530352" defTabSz="2121354">
              <a:spcBef>
                <a:spcPts val="3900"/>
              </a:spcBef>
              <a:defRPr sz="4176">
                <a:solidFill>
                  <a:srgbClr val="625851"/>
                </a:solidFill>
              </a:defRPr>
            </a:pPr>
            <a:r>
              <a:t>The </a:t>
            </a:r>
            <a:r>
              <a:rPr b="1"/>
              <a:t>dignity of all people and the importance of nonviolence</a:t>
            </a:r>
            <a:r>
              <a:t> as a way of life.</a:t>
            </a:r>
          </a:p>
          <a:p>
            <a:pPr marL="530352" indent="-530352" defTabSz="2121354">
              <a:spcBef>
                <a:spcPts val="3900"/>
              </a:spcBef>
              <a:defRPr sz="4176">
                <a:solidFill>
                  <a:srgbClr val="625851"/>
                </a:solidFill>
              </a:defRPr>
            </a:pPr>
            <a:r>
              <a:t>We are to come to every situation as a “Opportunity” with </a:t>
            </a:r>
            <a:r>
              <a:rPr b="1" i="1"/>
              <a:t>open expectancy</a:t>
            </a:r>
          </a:p>
        </p:txBody>
      </p:sp>
      <p:sp>
        <p:nvSpPr>
          <p:cNvPr id="239" name="Willingness to hear and respond to the “small truth” or quiet whispers among us. Whose is the furthest voice that needs to be paid attention to?…"/>
          <p:cNvSpPr txBox="1"/>
          <p:nvPr/>
        </p:nvSpPr>
        <p:spPr>
          <a:xfrm>
            <a:off x="13038216" y="1550362"/>
            <a:ext cx="10367544" cy="11039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536447" indent="-536447" defTabSz="2145738">
              <a:spcBef>
                <a:spcPts val="3900"/>
              </a:spcBef>
              <a:buSzPct val="123000"/>
              <a:buChar char="•"/>
              <a:defRPr sz="4224">
                <a:solidFill>
                  <a:srgbClr val="625851"/>
                </a:solidFill>
              </a:defRPr>
            </a:pPr>
            <a:r>
              <a:rPr b="1"/>
              <a:t>Willingness to hear and respond to the “small truth” or quiet whispers among us</a:t>
            </a:r>
            <a:r>
              <a:t>. Whose is the furthest voice that needs to be paid attention to?</a:t>
            </a:r>
          </a:p>
          <a:p>
            <a:pPr marL="536447" indent="-536447" defTabSz="2145738">
              <a:spcBef>
                <a:spcPts val="3900"/>
              </a:spcBef>
              <a:buSzPct val="123000"/>
              <a:buChar char="•"/>
              <a:defRPr sz="4224">
                <a:solidFill>
                  <a:srgbClr val="625851"/>
                </a:solidFill>
              </a:defRPr>
            </a:pPr>
            <a:r>
              <a:rPr b="1"/>
              <a:t>Deep and active listening</a:t>
            </a:r>
            <a:r>
              <a:t> as a primary posture in life. The importance of </a:t>
            </a:r>
            <a:r>
              <a:rPr b="1"/>
              <a:t>the practice of silence</a:t>
            </a:r>
            <a:r>
              <a:t>.</a:t>
            </a:r>
          </a:p>
          <a:p>
            <a:pPr marL="536447" indent="-536447" defTabSz="2145738">
              <a:spcBef>
                <a:spcPts val="3900"/>
              </a:spcBef>
              <a:buSzPct val="123000"/>
              <a:buChar char="•"/>
              <a:defRPr sz="4224">
                <a:solidFill>
                  <a:srgbClr val="625851"/>
                </a:solidFill>
              </a:defRPr>
            </a:pPr>
            <a:r>
              <a:rPr b="1"/>
              <a:t>Living into Questions</a:t>
            </a:r>
            <a:r>
              <a:t> - allowing for questions to guide exploration.</a:t>
            </a:r>
          </a:p>
          <a:p>
            <a:pPr marL="536447" indent="-536447" defTabSz="2145738">
              <a:spcBef>
                <a:spcPts val="3900"/>
              </a:spcBef>
              <a:buSzPct val="123000"/>
              <a:buChar char="•"/>
              <a:defRPr sz="4224">
                <a:solidFill>
                  <a:srgbClr val="625851"/>
                </a:solidFill>
              </a:defRPr>
            </a:pPr>
            <a:r>
              <a:t>Our </a:t>
            </a:r>
            <a:r>
              <a:rPr b="1"/>
              <a:t>understanding of truth and practice evolves over time.</a:t>
            </a:r>
            <a:endParaRPr b="1"/>
          </a:p>
          <a:p>
            <a:pPr marL="536447" indent="-536447" defTabSz="2145738">
              <a:spcBef>
                <a:spcPts val="3900"/>
              </a:spcBef>
              <a:buSzPct val="123000"/>
              <a:buChar char="•"/>
              <a:defRPr sz="4224">
                <a:solidFill>
                  <a:srgbClr val="625851"/>
                </a:solidFill>
              </a:defRPr>
            </a:pPr>
            <a:r>
              <a:rPr b="1"/>
              <a:t>The relationships we have and those we seek. </a:t>
            </a:r>
            <a:r>
              <a:t>Who we are connected to. Who are we supported by, visited by, and challenged by?</a:t>
            </a:r>
          </a:p>
        </p:txBody>
      </p:sp>
      <p:sp>
        <p:nvSpPr>
          <p:cNvPr id="240" name="Tradition is a whole (eco)system. You don’t have a tradition without all the pieces working together."/>
          <p:cNvSpPr txBox="1"/>
          <p:nvPr/>
        </p:nvSpPr>
        <p:spPr>
          <a:xfrm>
            <a:off x="807823" y="1646896"/>
            <a:ext cx="11835440" cy="9445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999718">
              <a:lnSpc>
                <a:spcPct val="80000"/>
              </a:lnSpc>
              <a:spcBef>
                <a:spcPts val="0"/>
              </a:spcBef>
              <a:defRPr i="1" spc="-61" sz="3075">
                <a:solidFill>
                  <a:srgbClr val="B2A59F"/>
                </a:solidFill>
              </a:defRPr>
            </a:lvl1pPr>
          </a:lstStyle>
          <a:p>
            <a:pPr/>
            <a:r>
              <a:t>Tradition is a whole (eco)system. You don’t have a tradition without all the pieces working together.</a:t>
            </a:r>
          </a:p>
        </p:txBody>
      </p:sp>
      <p:pic>
        <p:nvPicPr>
          <p:cNvPr id="241" name="pasted-movie.png" descr="pasted-movie.png"/>
          <p:cNvPicPr>
            <a:picLocks noChangeAspect="1"/>
          </p:cNvPicPr>
          <p:nvPr/>
        </p:nvPicPr>
        <p:blipFill>
          <a:blip r:embed="rId3">
            <a:alphaModFix amt="19868"/>
            <a:extLst/>
          </a:blip>
          <a:stretch>
            <a:fillRect/>
          </a:stretch>
        </p:blipFill>
        <p:spPr>
          <a:xfrm>
            <a:off x="17084129" y="6275894"/>
            <a:ext cx="7150101" cy="73787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